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61" r:id="rId4"/>
    <p:sldId id="265" r:id="rId5"/>
    <p:sldId id="269" r:id="rId6"/>
    <p:sldId id="268" r:id="rId7"/>
    <p:sldId id="267" r:id="rId8"/>
    <p:sldId id="274" r:id="rId9"/>
    <p:sldId id="275" r:id="rId10"/>
    <p:sldId id="273" r:id="rId11"/>
    <p:sldId id="270" r:id="rId12"/>
    <p:sldId id="271" r:id="rId13"/>
    <p:sldId id="259" r:id="rId14"/>
    <p:sldId id="266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FF3300"/>
    <a:srgbClr val="00FF00"/>
    <a:srgbClr val="FF66FF"/>
    <a:srgbClr val="9900CC"/>
    <a:srgbClr val="CC00FF"/>
    <a:srgbClr val="FF3399"/>
    <a:srgbClr val="6699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4DB73-A4B2-48BC-9218-0B881A2D9B5D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D8786-F770-4995-AC71-50C576120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305F8-E4A2-41B4-945A-4A9E2D16F4AB}" type="slidenum">
              <a:rPr lang="en-US"/>
              <a:pPr/>
              <a:t>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21459-8EDD-475A-822F-CE11F9406559}" type="slidenum">
              <a:rPr lang="en-US"/>
              <a:pPr/>
              <a:t>5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DC8DF-30C9-4BE1-ADB2-CD2AA73BC25F}" type="slidenum">
              <a:rPr lang="en-US"/>
              <a:pPr/>
              <a:t>9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CF0-BA54-47AB-A9E0-2B3F50E81FA4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DE1-EA17-4CC3-99EB-110161FBC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CF0-BA54-47AB-A9E0-2B3F50E81FA4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DE1-EA17-4CC3-99EB-110161FBC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CF0-BA54-47AB-A9E0-2B3F50E81FA4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DE1-EA17-4CC3-99EB-110161FBC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CF0-BA54-47AB-A9E0-2B3F50E81FA4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DE1-EA17-4CC3-99EB-110161FBC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CF0-BA54-47AB-A9E0-2B3F50E81FA4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DE1-EA17-4CC3-99EB-110161FBC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CF0-BA54-47AB-A9E0-2B3F50E81FA4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DE1-EA17-4CC3-99EB-110161FBC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CF0-BA54-47AB-A9E0-2B3F50E81FA4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DE1-EA17-4CC3-99EB-110161FBC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CF0-BA54-47AB-A9E0-2B3F50E81FA4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DE1-EA17-4CC3-99EB-110161FBC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CF0-BA54-47AB-A9E0-2B3F50E81FA4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DE1-EA17-4CC3-99EB-110161FBC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CF0-BA54-47AB-A9E0-2B3F50E81FA4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DE1-EA17-4CC3-99EB-110161FBC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CF0-BA54-47AB-A9E0-2B3F50E81FA4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7DE1-EA17-4CC3-99EB-110161FBC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FCF0-BA54-47AB-A9E0-2B3F50E81FA4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B7DE1-EA17-4CC3-99EB-110161FBC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1508" name="Picture 4" descr="nha gi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829945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67625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3DH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3DH"/>
              </a:rPr>
              <a:t>NhiÖt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3DH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3DH"/>
              </a:rPr>
              <a:t>liÖt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3DH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3DH"/>
              </a:rPr>
              <a:t>chµo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3DH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3DH"/>
              </a:rPr>
              <a:t>mõng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3DH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3DH"/>
              </a:rPr>
              <a:t>c¸c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3DH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3DH"/>
              </a:rPr>
              <a:t>thÇy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3DH"/>
              </a:rPr>
              <a:t>, c« 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762000" y="4953000"/>
            <a:ext cx="7696200" cy="1298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Dù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giê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tiÕng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anh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líp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6b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685800" y="0"/>
            <a:ext cx="7620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Lucky numbers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971800" y="1981200"/>
            <a:ext cx="2895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It is </a:t>
            </a:r>
          </a:p>
          <a:p>
            <a:pPr algn="ctr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 the country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4114800"/>
            <a:ext cx="2895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No, there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isn’t </a:t>
            </a:r>
          </a:p>
          <a:p>
            <a:pPr algn="ctr" eaLnBrk="1" hangingPunct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well.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048000" y="4114800"/>
            <a:ext cx="2895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Yes, there are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019800" y="1981200"/>
            <a:ext cx="2895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Yes, it is</a:t>
            </a:r>
          </a:p>
        </p:txBody>
      </p:sp>
      <p:pic>
        <p:nvPicPr>
          <p:cNvPr id="39943" name="Picture 7" descr="butterflies_flowers_md_wh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1012-0~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148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971800" y="1905000"/>
            <a:ext cx="2895600" cy="1981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Where is </a:t>
            </a:r>
          </a:p>
          <a:p>
            <a:pPr algn="ctr" eaLnBrk="1" hangingPunct="1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Hoa’s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house?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4114800"/>
            <a:ext cx="2895600" cy="1981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well?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6019800" y="1981200"/>
            <a:ext cx="2895600" cy="1981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Is it beautiful?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3048000" y="4114800"/>
            <a:ext cx="2895600" cy="1981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there any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flowers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2971800" y="1905000"/>
            <a:ext cx="2819400" cy="2057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2900" b="1">
                <a:solidFill>
                  <a:srgbClr val="FFFF00"/>
                </a:solidFill>
                <a:latin typeface=".VnBodoni" pitchFamily="34" charset="0"/>
              </a:rPr>
              <a:t>2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5943600" y="1905000"/>
            <a:ext cx="2971800" cy="2057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2900" b="1" dirty="0">
                <a:solidFill>
                  <a:srgbClr val="FFFF00"/>
                </a:solidFill>
                <a:latin typeface=".VnBodoni" pitchFamily="34" charset="0"/>
              </a:rPr>
              <a:t>3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4114800"/>
            <a:ext cx="2819400" cy="21336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2900" b="1" dirty="0">
                <a:solidFill>
                  <a:srgbClr val="FFFF00"/>
                </a:solidFill>
                <a:latin typeface=".VnBodoni" pitchFamily="34" charset="0"/>
              </a:rPr>
              <a:t>4</a:t>
            </a: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2971800" y="4114800"/>
            <a:ext cx="2895600" cy="21336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2900" b="1">
                <a:solidFill>
                  <a:srgbClr val="FFFF00"/>
                </a:solidFill>
                <a:latin typeface=".VnBodoni" pitchFamily="34" charset="0"/>
              </a:rPr>
              <a:t>5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6096000" y="5410200"/>
            <a:ext cx="27943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Lucky number</a:t>
            </a: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5943600" y="4114800"/>
            <a:ext cx="2971800" cy="21336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2900" b="1" dirty="0">
                <a:solidFill>
                  <a:srgbClr val="FFFF00"/>
                </a:solidFill>
                <a:latin typeface=".VnBodoni" pitchFamily="34" charset="0"/>
              </a:rPr>
              <a:t>6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0" y="3124200"/>
            <a:ext cx="27943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Lucky number</a:t>
            </a: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1905000"/>
            <a:ext cx="2819400" cy="20574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2900" b="1" dirty="0">
                <a:solidFill>
                  <a:srgbClr val="FFFF00"/>
                </a:solidFill>
                <a:latin typeface=".VnBodon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99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9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9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99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9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99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9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9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4"/>
                  </p:tgtEl>
                </p:cond>
              </p:nextCondLst>
            </p:seq>
          </p:childTnLst>
        </p:cTn>
      </p:par>
    </p:tnLst>
    <p:bldLst>
      <p:bldP spid="39938" grpId="0" animBg="1"/>
      <p:bldP spid="39938" grpId="1" animBg="1"/>
      <p:bldP spid="39938" grpId="2" animBg="1"/>
      <p:bldP spid="39939" grpId="0" animBg="1"/>
      <p:bldP spid="39939" grpId="1" animBg="1"/>
      <p:bldP spid="39940" grpId="0" animBg="1"/>
      <p:bldP spid="39940" grpId="1" animBg="1"/>
      <p:bldP spid="39941" grpId="0" animBg="1"/>
      <p:bldP spid="39941" grpId="1" animBg="1"/>
      <p:bldP spid="39942" grpId="0" animBg="1"/>
      <p:bldP spid="39942" grpId="1" animBg="1"/>
      <p:bldP spid="39945" grpId="0" animBg="1"/>
      <p:bldP spid="39945" grpId="1" animBg="1"/>
      <p:bldP spid="39945" grpId="2" animBg="1"/>
      <p:bldP spid="39946" grpId="0" animBg="1"/>
      <p:bldP spid="39946" grpId="1" animBg="1"/>
      <p:bldP spid="39946" grpId="2" animBg="1"/>
      <p:bldP spid="39947" grpId="0" animBg="1"/>
      <p:bldP spid="39947" grpId="1" animBg="1"/>
      <p:bldP spid="39947" grpId="2" animBg="1"/>
      <p:bldP spid="39948" grpId="0" animBg="1"/>
      <p:bldP spid="39948" grpId="1" animBg="1"/>
      <p:bldP spid="39948" grpId="2" animBg="1"/>
      <p:bldP spid="39949" grpId="0" animBg="1"/>
      <p:bldP spid="39949" grpId="1" animBg="1"/>
      <p:bldP spid="39950" grpId="0" animBg="1"/>
      <p:bldP spid="39950" grpId="1" animBg="1"/>
      <p:bldP spid="39951" grpId="0" animBg="1"/>
      <p:bldP spid="39951" grpId="1" animBg="1"/>
      <p:bldP spid="39952" grpId="0" animBg="1"/>
      <p:bldP spid="39952" grpId="1" animBg="1"/>
      <p:bldP spid="39953" grpId="0"/>
      <p:bldP spid="39953" grpId="1"/>
      <p:bldP spid="39954" grpId="0" animBg="1"/>
      <p:bldP spid="39954" grpId="1" animBg="1"/>
      <p:bldP spid="39955" grpId="0"/>
      <p:bldP spid="39955" grpId="1"/>
      <p:bldP spid="39956" grpId="0" animBg="1"/>
      <p:bldP spid="3995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76400" y="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i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sz="2400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39:Unit7</a:t>
            </a:r>
            <a:r>
              <a:rPr lang="en-US" sz="2400" b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. Your house-Lesson 1:A1-A2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09800" y="609600"/>
            <a:ext cx="3416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Read the letter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096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Practice: A.2 /P.73.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0" y="1219200"/>
            <a:ext cx="572682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Dear </a:t>
            </a:r>
            <a:r>
              <a:rPr 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Thank you for your letter. I’m in</a:t>
            </a:r>
          </a:p>
          <a:p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the country with my friend </a:t>
            </a:r>
            <a:r>
              <a:rPr lang="en-US" sz="3200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32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She lives in a beautiful house. </a:t>
            </a:r>
          </a:p>
          <a:p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There is a flower garden in front </a:t>
            </a:r>
          </a:p>
          <a:p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of the house. There is a vegetable</a:t>
            </a:r>
          </a:p>
          <a:p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garden behind the house. To the </a:t>
            </a:r>
          </a:p>
          <a:p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left of the house, there is a lake.</a:t>
            </a:r>
          </a:p>
          <a:p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To the right of the house, there </a:t>
            </a:r>
          </a:p>
          <a:p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are tall trees.</a:t>
            </a:r>
          </a:p>
          <a:p>
            <a:r>
              <a:rPr lang="en-US" sz="32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Here is a photo</a:t>
            </a:r>
          </a:p>
        </p:txBody>
      </p:sp>
      <p:pic>
        <p:nvPicPr>
          <p:cNvPr id="8" name="Picture 4" descr="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42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47800" y="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39:Unit7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Your house-Lesson 1:A1-A2</a:t>
            </a:r>
          </a:p>
        </p:txBody>
      </p:sp>
      <p:pic>
        <p:nvPicPr>
          <p:cNvPr id="3" name="Picture 33" descr="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10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09600"/>
            <a:ext cx="6477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4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Matching the questions </a:t>
            </a:r>
          </a:p>
          <a:p>
            <a:pPr eaLnBrk="1" hangingPunct="1"/>
            <a:r>
              <a:rPr lang="en-US" sz="4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and answers:</a:t>
            </a:r>
            <a:r>
              <a:rPr lang="en-US" sz="4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27"/>
          <p:cNvGraphicFramePr>
            <a:graphicFrameLocks noGrp="1"/>
          </p:cNvGraphicFramePr>
          <p:nvPr/>
        </p:nvGraphicFramePr>
        <p:xfrm>
          <a:off x="0" y="2868613"/>
          <a:ext cx="9144000" cy="3992880"/>
        </p:xfrm>
        <a:graphic>
          <a:graphicData uri="http://schemas.openxmlformats.org/drawingml/2006/table">
            <a:tbl>
              <a:tblPr/>
              <a:tblGrid>
                <a:gridCol w="5940425"/>
                <a:gridCol w="3203575"/>
              </a:tblGrid>
              <a:tr h="1187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eriod"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there a flower garden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in front of the house?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Is the house beautiful ?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Is there a flower garden behind the house ?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Is the lake to the right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of the house ?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Is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Nga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the city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Yes, it 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No, it isn’t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No, she isn’t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Yes, there 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No, there isn’t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3962400" y="3429000"/>
            <a:ext cx="1981200" cy="16764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 flipV="1">
            <a:off x="4267200" y="3657600"/>
            <a:ext cx="1752600" cy="4572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3733800" y="4800600"/>
            <a:ext cx="2286000" cy="7620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 flipV="1">
            <a:off x="4038600" y="4114800"/>
            <a:ext cx="1981200" cy="14478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V="1">
            <a:off x="3429000" y="4648200"/>
            <a:ext cx="2514600" cy="1752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24000" y="152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39:Unit7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Your house-Lesson 1:A1-A2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04800" y="685800"/>
            <a:ext cx="5648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3600" b="1" u="sng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u="sng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Write about your house.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124200" y="11430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My house.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2209800"/>
            <a:ext cx="8153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4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There’s a </a:t>
            </a:r>
            <a:r>
              <a:rPr lang="en-US" sz="4000" u="sng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flower garden</a:t>
            </a:r>
            <a:r>
              <a:rPr lang="en-US" sz="4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in front of the house. There’s a </a:t>
            </a:r>
            <a:r>
              <a:rPr lang="en-US" sz="4000" u="sng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vegetable garden </a:t>
            </a:r>
            <a:r>
              <a:rPr lang="en-US" sz="4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behind the house. To the left of the house, there’s </a:t>
            </a:r>
            <a:r>
              <a:rPr lang="en-US" sz="4000" u="sng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 lake</a:t>
            </a:r>
            <a:r>
              <a:rPr lang="en-US" sz="4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 To the right of the house, there are </a:t>
            </a:r>
            <a:r>
              <a:rPr lang="en-US" sz="4000" u="sng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tall trees</a:t>
            </a:r>
            <a:r>
              <a:rPr lang="en-US" sz="4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 Here is a photo. </a:t>
            </a: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-152400" y="-381000"/>
            <a:ext cx="9525000" cy="7543800"/>
            <a:chOff x="0" y="-19"/>
            <a:chExt cx="5760" cy="4377"/>
          </a:xfrm>
        </p:grpSpPr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2133600" y="2057400"/>
            <a:ext cx="51831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00200" y="533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39:Unit7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Your house-Lesson 1:A1-A2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66800" y="3048000"/>
            <a:ext cx="8077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Learn by heart vocabulary.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Describe your house and draw a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picture of it as a photo.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Do Ex A.1,2 ( Ex-book ) /  P.67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alo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762000" y="838200"/>
            <a:ext cx="7924800" cy="426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Thank you for your attention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457200" y="3886200"/>
            <a:ext cx="8305800" cy="1981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good bye , see you again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4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99FF"/>
              </a:gs>
              <a:gs pos="100000">
                <a:srgbClr val="CCECFF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200400" y="1524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  <a:latin typeface=".VnArial" pitchFamily="34" charset="0"/>
              </a:rPr>
              <a:t>Checking up</a:t>
            </a:r>
          </a:p>
        </p:txBody>
      </p:sp>
      <p:pic>
        <p:nvPicPr>
          <p:cNvPr id="44038" name="Picture 6" descr="BAR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867400"/>
            <a:ext cx="5562600" cy="762000"/>
          </a:xfrm>
          <a:prstGeom prst="rect">
            <a:avLst/>
          </a:prstGeom>
          <a:noFill/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99FF"/>
              </a:gs>
              <a:gs pos="100000">
                <a:srgbClr val="CCEC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914400"/>
            <a:ext cx="95250" cy="5943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99FF"/>
              </a:gs>
              <a:gs pos="100000">
                <a:srgbClr val="CCECFF"/>
              </a:gs>
            </a:gsLst>
            <a:lin ang="189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9069388" y="990600"/>
            <a:ext cx="74612" cy="58674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99FF"/>
              </a:gs>
              <a:gs pos="100000">
                <a:srgbClr val="CCECFF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76200" y="990600"/>
            <a:ext cx="0" cy="55626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38100" y="6553200"/>
            <a:ext cx="908685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H="1">
            <a:off x="9048750" y="990600"/>
            <a:ext cx="19050" cy="550545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V="1">
            <a:off x="57150" y="952500"/>
            <a:ext cx="9067800" cy="1905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2971800" y="9144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behind</a:t>
            </a:r>
          </a:p>
        </p:txBody>
      </p:sp>
      <p:sp>
        <p:nvSpPr>
          <p:cNvPr id="44066" name="Rectangle 34"/>
          <p:cNvSpPr>
            <a:spLocks noChangeArrowheads="1"/>
          </p:cNvSpPr>
          <p:nvPr/>
        </p:nvSpPr>
        <p:spPr bwMode="auto">
          <a:xfrm>
            <a:off x="2362200" y="20574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the left</a:t>
            </a:r>
          </a:p>
        </p:txBody>
      </p:sp>
      <p:sp>
        <p:nvSpPr>
          <p:cNvPr id="44067" name="Rectangle 35"/>
          <p:cNvSpPr>
            <a:spLocks noChangeArrowheads="1"/>
          </p:cNvSpPr>
          <p:nvPr/>
        </p:nvSpPr>
        <p:spPr bwMode="auto">
          <a:xfrm>
            <a:off x="3200400" y="312420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the right</a:t>
            </a:r>
          </a:p>
        </p:txBody>
      </p:sp>
      <p:pic>
        <p:nvPicPr>
          <p:cNvPr id="44068" name="Picture 36" descr="SGK%20Tieng%20Anh%206%20Trang%20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066800"/>
            <a:ext cx="3657600" cy="3352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4069" name="Rectangle 37"/>
          <p:cNvSpPr>
            <a:spLocks noChangeArrowheads="1"/>
          </p:cNvSpPr>
          <p:nvPr/>
        </p:nvSpPr>
        <p:spPr bwMode="auto">
          <a:xfrm>
            <a:off x="2590800" y="4267200"/>
            <a:ext cx="1175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front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914400"/>
            <a:ext cx="5867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a) There are the trees ................. the house.</a:t>
            </a:r>
          </a:p>
          <a:p>
            <a:pPr marL="342900" indent="-342900">
              <a:lnSpc>
                <a:spcPct val="150000"/>
              </a:lnSpc>
            </a:pP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b) There is a well .................. of the house.</a:t>
            </a:r>
          </a:p>
          <a:p>
            <a:pPr marL="457200" indent="-457200">
              <a:lnSpc>
                <a:spcPct val="150000"/>
              </a:lnSpc>
            </a:pP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There are the flowers .....................of 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the house</a:t>
            </a:r>
            <a:r>
              <a:rPr lang="en-US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There is a yard................. of the house.</a:t>
            </a:r>
          </a:p>
          <a:p>
            <a:pPr marL="342900" indent="-342900">
              <a:lnSpc>
                <a:spcPct val="150000"/>
              </a:lnSpc>
            </a:pP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64" grpId="0"/>
      <p:bldP spid="44066" grpId="0"/>
      <p:bldP spid="44067" grpId="0"/>
      <p:bldP spid="440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5039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0" y="152400"/>
            <a:ext cx="5867400" cy="609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Monday, November 24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2014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43000"/>
            <a:ext cx="899160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 7: YOUR HOUSE</a:t>
            </a:r>
            <a:endParaRPr lang="en-US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295400" y="2438400"/>
            <a:ext cx="6248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Lesson 1: Period 39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52400" y="3657600"/>
            <a:ext cx="8763000" cy="2209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CC00FF"/>
                </a:solidFill>
                <a:latin typeface="Times New Roman"/>
                <a:cs typeface="Times New Roman"/>
              </a:rPr>
              <a:t>Is your house big?: A1-2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CC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noi that 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43200"/>
            <a:ext cx="38862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3" descr="cam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10000"/>
            <a:ext cx="350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Line 14"/>
          <p:cNvSpPr>
            <a:spLocks noChangeShapeType="1"/>
          </p:cNvSpPr>
          <p:nvPr/>
        </p:nvSpPr>
        <p:spPr bwMode="auto">
          <a:xfrm flipV="1">
            <a:off x="4343400" y="4419600"/>
            <a:ext cx="2209800" cy="6858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15"/>
          <p:cNvSpPr>
            <a:spLocks noChangeArrowheads="1"/>
          </p:cNvSpPr>
          <p:nvPr/>
        </p:nvSpPr>
        <p:spPr bwMode="auto">
          <a:xfrm>
            <a:off x="0" y="1752600"/>
            <a:ext cx="304800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Front seat (n):</a:t>
            </a:r>
          </a:p>
        </p:txBody>
      </p:sp>
      <p:pic>
        <p:nvPicPr>
          <p:cNvPr id="9222" name="Picture 17" descr="5B5Bwallcoo_com5D_CG_Bac525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905000" y="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39:Unit7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Your house-Lesson 1:A1-A2</a:t>
            </a: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0" y="6096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I.Vocabulary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0" y="1524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3600" b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flower garden: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3429000" y="16002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36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b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24" descr="Vegetab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286000"/>
            <a:ext cx="5410200" cy="4572000"/>
          </a:xfrm>
          <a:prstGeom prst="rect">
            <a:avLst/>
          </a:prstGeom>
          <a:noFill/>
        </p:spPr>
      </p:pic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0" y="2362200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3600" b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vegetables:(n)</a:t>
            </a:r>
            <a:endParaRPr lang="en-US" sz="3600" b="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3200400" y="24384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3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3600" b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0" y="3200400"/>
            <a:ext cx="3775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vegetable garden:</a:t>
            </a: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3733800" y="32766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0" y="40386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any (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1905000" y="4114800"/>
            <a:ext cx="39805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0" y="4876800"/>
            <a:ext cx="18902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old (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905000" y="4953000"/>
            <a:ext cx="1531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Picture 29" descr="vuonho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2209800"/>
            <a:ext cx="6781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allAtOnce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4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99FF"/>
              </a:gs>
              <a:gs pos="100000">
                <a:srgbClr val="CCECFF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447800" y="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39:Unit7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Your house-Lesson 1:A1-A2</a:t>
            </a:r>
          </a:p>
        </p:txBody>
      </p:sp>
      <p:pic>
        <p:nvPicPr>
          <p:cNvPr id="103430" name="Picture 6" descr="BAR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943600"/>
            <a:ext cx="5562600" cy="762000"/>
          </a:xfrm>
          <a:prstGeom prst="rect">
            <a:avLst/>
          </a:prstGeom>
          <a:noFill/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0" y="563881"/>
            <a:ext cx="9144000" cy="45719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99FF"/>
              </a:gs>
              <a:gs pos="100000">
                <a:srgbClr val="CCEC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0" y="914400"/>
            <a:ext cx="95250" cy="5943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99FF"/>
              </a:gs>
              <a:gs pos="100000">
                <a:srgbClr val="CCECFF"/>
              </a:gs>
            </a:gsLst>
            <a:lin ang="189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9069388" y="990600"/>
            <a:ext cx="74612" cy="58674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99FF"/>
              </a:gs>
              <a:gs pos="100000">
                <a:srgbClr val="CCECFF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 flipH="1">
            <a:off x="76200" y="990600"/>
            <a:ext cx="0" cy="55626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38100" y="6553200"/>
            <a:ext cx="908685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 flipH="1">
            <a:off x="9048750" y="990600"/>
            <a:ext cx="19050" cy="550545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 flipV="1">
            <a:off x="76200" y="685800"/>
            <a:ext cx="9067800" cy="1905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3962400" y="6537325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000">
              <a:solidFill>
                <a:srgbClr val="6600CC"/>
              </a:solidFill>
              <a:latin typeface=".VnAristote" pitchFamily="34" charset="0"/>
            </a:endParaRPr>
          </a:p>
        </p:txBody>
      </p:sp>
      <p:sp>
        <p:nvSpPr>
          <p:cNvPr id="103453" name="Rectangle 29"/>
          <p:cNvSpPr>
            <a:spLocks noChangeArrowheads="1"/>
          </p:cNvSpPr>
          <p:nvPr/>
        </p:nvSpPr>
        <p:spPr bwMode="auto">
          <a:xfrm>
            <a:off x="228600" y="1295400"/>
            <a:ext cx="3124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flower garden:</a:t>
            </a:r>
          </a:p>
          <a:p>
            <a:pPr eaLnBrk="1" hangingPunct="1">
              <a:spcBef>
                <a:spcPct val="0"/>
              </a:spcBef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vegetables:</a:t>
            </a:r>
          </a:p>
          <a:p>
            <a:pPr eaLnBrk="1" hangingPunct="1">
              <a:spcBef>
                <a:spcPct val="0"/>
              </a:spcBef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vegetable garden: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well:</a:t>
            </a:r>
          </a:p>
          <a:p>
            <a:pPr eaLnBrk="1" hangingPunct="1">
              <a:spcBef>
                <a:spcPct val="0"/>
              </a:spcBef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any: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old: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54" name="Rectangle 30"/>
          <p:cNvSpPr>
            <a:spLocks noChangeArrowheads="1"/>
          </p:cNvSpPr>
          <p:nvPr/>
        </p:nvSpPr>
        <p:spPr bwMode="auto">
          <a:xfrm>
            <a:off x="6629400" y="1371600"/>
            <a:ext cx="213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8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2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2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giếng</a:t>
            </a:r>
            <a:endParaRPr lang="en-US" sz="2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2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endParaRPr lang="en-US" sz="2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2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2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2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2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2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2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>
            <a:off x="2438400" y="1981200"/>
            <a:ext cx="4343400" cy="2819400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56" name="Line 32"/>
          <p:cNvSpPr>
            <a:spLocks noChangeShapeType="1"/>
          </p:cNvSpPr>
          <p:nvPr/>
        </p:nvSpPr>
        <p:spPr bwMode="auto">
          <a:xfrm>
            <a:off x="1981200" y="2819400"/>
            <a:ext cx="4800600" cy="2895600"/>
          </a:xfrm>
          <a:prstGeom prst="lin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57" name="Line 33"/>
          <p:cNvSpPr>
            <a:spLocks noChangeShapeType="1"/>
          </p:cNvSpPr>
          <p:nvPr/>
        </p:nvSpPr>
        <p:spPr bwMode="auto">
          <a:xfrm flipV="1">
            <a:off x="2438400" y="1676400"/>
            <a:ext cx="42672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58" name="Line 34"/>
          <p:cNvSpPr>
            <a:spLocks noChangeShapeType="1"/>
          </p:cNvSpPr>
          <p:nvPr/>
        </p:nvSpPr>
        <p:spPr bwMode="auto">
          <a:xfrm flipV="1">
            <a:off x="1600200" y="2590800"/>
            <a:ext cx="5105400" cy="1676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59" name="Line 35"/>
          <p:cNvSpPr>
            <a:spLocks noChangeShapeType="1"/>
          </p:cNvSpPr>
          <p:nvPr/>
        </p:nvSpPr>
        <p:spPr bwMode="auto">
          <a:xfrm flipV="1">
            <a:off x="990600" y="3505200"/>
            <a:ext cx="5715000" cy="1752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60" name="Line 36"/>
          <p:cNvSpPr>
            <a:spLocks noChangeShapeType="1"/>
          </p:cNvSpPr>
          <p:nvPr/>
        </p:nvSpPr>
        <p:spPr bwMode="auto">
          <a:xfrm flipV="1">
            <a:off x="990600" y="4267200"/>
            <a:ext cx="5638800" cy="1752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61" name="AutoShape 37"/>
          <p:cNvSpPr>
            <a:spLocks noChangeArrowheads="1"/>
          </p:cNvSpPr>
          <p:nvPr/>
        </p:nvSpPr>
        <p:spPr bwMode="auto">
          <a:xfrm>
            <a:off x="3048000" y="762000"/>
            <a:ext cx="2819400" cy="838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34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3" grpId="0"/>
      <p:bldP spid="103454" grpId="0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 animBg="1"/>
      <p:bldP spid="10346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i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sz="2400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39:Unit7</a:t>
            </a:r>
            <a:r>
              <a:rPr lang="en-US" sz="2400" b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. Your house-Lesson 1:A1-A2</a:t>
            </a:r>
          </a:p>
        </p:txBody>
      </p:sp>
      <p:pic>
        <p:nvPicPr>
          <p:cNvPr id="6" name="Picture 23" descr="SGK%20Tieng%20Anh%206%20Trang%2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-1"/>
            <a:ext cx="2743201" cy="25031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0" y="6096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Listen and read A1:</a:t>
            </a:r>
            <a:endParaRPr lang="en-US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371600"/>
            <a:ext cx="5694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Grid.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True </a:t>
            </a:r>
            <a:r>
              <a:rPr lang="en-US" sz="3200" b="1" u="sng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/ False questions</a:t>
            </a:r>
            <a:r>
              <a:rPr lang="en-US" sz="3200" b="1" u="sng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Group 168"/>
          <p:cNvGraphicFramePr>
            <a:graphicFrameLocks noGrp="1"/>
          </p:cNvGraphicFramePr>
          <p:nvPr>
            <p:ph sz="quarter" idx="1"/>
          </p:nvPr>
        </p:nvGraphicFramePr>
        <p:xfrm>
          <a:off x="4800601" y="2567882"/>
          <a:ext cx="4343399" cy="4290118"/>
        </p:xfrm>
        <a:graphic>
          <a:graphicData uri="http://schemas.openxmlformats.org/drawingml/2006/table">
            <a:tbl>
              <a:tblPr/>
              <a:tblGrid>
                <a:gridCol w="2109651"/>
                <a:gridCol w="1116874"/>
                <a:gridCol w="1116874"/>
              </a:tblGrid>
              <a:tr h="697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...big 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…old 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…a yard 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...a well 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…flowers 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…trees 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85"/>
          <p:cNvSpPr>
            <a:spLocks noChangeArrowheads="1"/>
          </p:cNvSpPr>
          <p:nvPr/>
        </p:nvSpPr>
        <p:spPr bwMode="auto">
          <a:xfrm>
            <a:off x="7162800" y="3962400"/>
            <a:ext cx="542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4" name="Rectangle 185"/>
          <p:cNvSpPr>
            <a:spLocks noChangeArrowheads="1"/>
          </p:cNvSpPr>
          <p:nvPr/>
        </p:nvSpPr>
        <p:spPr bwMode="auto">
          <a:xfrm>
            <a:off x="7086600" y="4572000"/>
            <a:ext cx="542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5" name="Rectangle 185"/>
          <p:cNvSpPr>
            <a:spLocks noChangeArrowheads="1"/>
          </p:cNvSpPr>
          <p:nvPr/>
        </p:nvSpPr>
        <p:spPr bwMode="auto">
          <a:xfrm>
            <a:off x="7162800" y="5715000"/>
            <a:ext cx="542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6" name="Rectangle 184"/>
          <p:cNvSpPr>
            <a:spLocks noChangeArrowheads="1"/>
          </p:cNvSpPr>
          <p:nvPr/>
        </p:nvSpPr>
        <p:spPr bwMode="auto">
          <a:xfrm>
            <a:off x="8229600" y="3276600"/>
            <a:ext cx="542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7" name="Rectangle 184"/>
          <p:cNvSpPr>
            <a:spLocks noChangeArrowheads="1"/>
          </p:cNvSpPr>
          <p:nvPr/>
        </p:nvSpPr>
        <p:spPr bwMode="auto">
          <a:xfrm>
            <a:off x="8229600" y="5105400"/>
            <a:ext cx="542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8" name="Rectangle 184"/>
          <p:cNvSpPr>
            <a:spLocks noChangeArrowheads="1"/>
          </p:cNvSpPr>
          <p:nvPr/>
        </p:nvSpPr>
        <p:spPr bwMode="auto">
          <a:xfrm>
            <a:off x="8229600" y="6216650"/>
            <a:ext cx="542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19" name="Rectangle 177"/>
          <p:cNvSpPr>
            <a:spLocks noChangeArrowheads="1"/>
          </p:cNvSpPr>
          <p:nvPr/>
        </p:nvSpPr>
        <p:spPr bwMode="auto">
          <a:xfrm>
            <a:off x="0" y="2286000"/>
            <a:ext cx="4160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Is your house big ?</a:t>
            </a:r>
          </a:p>
        </p:txBody>
      </p:sp>
      <p:sp>
        <p:nvSpPr>
          <p:cNvPr id="20" name="Rectangle 178"/>
          <p:cNvSpPr>
            <a:spLocks noChangeArrowheads="1"/>
          </p:cNvSpPr>
          <p:nvPr/>
        </p:nvSpPr>
        <p:spPr bwMode="auto">
          <a:xfrm>
            <a:off x="0" y="2971800"/>
            <a:ext cx="4160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Is your house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old 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179"/>
          <p:cNvSpPr>
            <a:spLocks noChangeArrowheads="1"/>
          </p:cNvSpPr>
          <p:nvPr/>
        </p:nvSpPr>
        <p:spPr bwMode="auto">
          <a:xfrm>
            <a:off x="0" y="3581400"/>
            <a:ext cx="3595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Is there a yard ?</a:t>
            </a:r>
          </a:p>
        </p:txBody>
      </p:sp>
      <p:sp>
        <p:nvSpPr>
          <p:cNvPr id="22" name="Rectangle 180"/>
          <p:cNvSpPr>
            <a:spLocks noChangeArrowheads="1"/>
          </p:cNvSpPr>
          <p:nvPr/>
        </p:nvSpPr>
        <p:spPr bwMode="auto">
          <a:xfrm>
            <a:off x="0" y="4114800"/>
            <a:ext cx="35702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Is there a well ?</a:t>
            </a:r>
          </a:p>
        </p:txBody>
      </p:sp>
      <p:sp>
        <p:nvSpPr>
          <p:cNvPr id="23" name="Rectangle 176"/>
          <p:cNvSpPr>
            <a:spLocks noChangeArrowheads="1"/>
          </p:cNvSpPr>
          <p:nvPr/>
        </p:nvSpPr>
        <p:spPr bwMode="auto">
          <a:xfrm>
            <a:off x="0" y="4648200"/>
            <a:ext cx="47502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5. Are there any flowers </a:t>
            </a:r>
            <a:endParaRPr lang="en-US" sz="36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 your yard? 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83"/>
          <p:cNvSpPr txBox="1">
            <a:spLocks noChangeArrowheads="1"/>
          </p:cNvSpPr>
          <p:nvPr/>
        </p:nvSpPr>
        <p:spPr bwMode="auto">
          <a:xfrm>
            <a:off x="0" y="5657671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Are there any trees </a:t>
            </a:r>
          </a:p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behind your house?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6" name="Text Box 40"/>
          <p:cNvSpPr txBox="1">
            <a:spLocks noChangeArrowheads="1"/>
          </p:cNvSpPr>
          <p:nvPr/>
        </p:nvSpPr>
        <p:spPr bwMode="auto">
          <a:xfrm>
            <a:off x="0" y="6858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II. LISTEN AND READ : </a:t>
            </a:r>
          </a:p>
        </p:txBody>
      </p:sp>
      <p:pic>
        <p:nvPicPr>
          <p:cNvPr id="96" name="Picture 3" descr="4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</p:spPr>
      </p:pic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1447800" y="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solidFill>
                  <a:srgbClr val="0000FF"/>
                </a:solidFill>
                <a:latin typeface=".VnTime" pitchFamily="34" charset="0"/>
              </a:rPr>
              <a:t>Period </a:t>
            </a:r>
            <a:r>
              <a:rPr lang="en-US" sz="2400" dirty="0" smtClean="0">
                <a:solidFill>
                  <a:srgbClr val="0000FF"/>
                </a:solidFill>
                <a:latin typeface=".VnTime" pitchFamily="34" charset="0"/>
              </a:rPr>
              <a:t>39:Unit7</a:t>
            </a:r>
            <a:r>
              <a:rPr lang="en-US" sz="2400" dirty="0">
                <a:solidFill>
                  <a:srgbClr val="0000FF"/>
                </a:solidFill>
                <a:latin typeface=".VnArial" pitchFamily="34" charset="0"/>
              </a:rPr>
              <a:t>. Your house-Lesson 1:A1-A2</a:t>
            </a:r>
          </a:p>
        </p:txBody>
      </p:sp>
      <p:sp>
        <p:nvSpPr>
          <p:cNvPr id="98" name="Text Box 9"/>
          <p:cNvSpPr txBox="1">
            <a:spLocks noChangeArrowheads="1"/>
          </p:cNvSpPr>
          <p:nvPr/>
        </p:nvSpPr>
        <p:spPr bwMode="auto">
          <a:xfrm>
            <a:off x="0" y="1328738"/>
            <a:ext cx="9144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Minh: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your house big?</a:t>
            </a:r>
          </a:p>
          <a:p>
            <a:r>
              <a:rPr lang="en-US" sz="30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No, it isn’t. It is small.</a:t>
            </a:r>
          </a:p>
          <a:p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Minh: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it old?</a:t>
            </a:r>
          </a:p>
          <a:p>
            <a:r>
              <a:rPr lang="en-US" sz="30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Yes, it is.</a:t>
            </a:r>
          </a:p>
          <a:p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Minh: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there a yard?</a:t>
            </a:r>
          </a:p>
          <a:p>
            <a:r>
              <a:rPr lang="en-US" sz="30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Yes, there is.</a:t>
            </a:r>
          </a:p>
          <a:p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Minh: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there a well?</a:t>
            </a:r>
          </a:p>
          <a:p>
            <a:r>
              <a:rPr lang="en-US" sz="30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No, there isn’t.</a:t>
            </a:r>
          </a:p>
          <a:p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Minh: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Are there any flowers in your yard?</a:t>
            </a:r>
          </a:p>
          <a:p>
            <a:r>
              <a:rPr lang="en-US" sz="30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Yes, there are.</a:t>
            </a:r>
          </a:p>
          <a:p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Minh: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Are there any trees?</a:t>
            </a:r>
          </a:p>
          <a:p>
            <a:r>
              <a:rPr lang="en-US" sz="30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No, there aren’t.</a:t>
            </a:r>
          </a:p>
        </p:txBody>
      </p:sp>
      <p:pic>
        <p:nvPicPr>
          <p:cNvPr id="99" name="Picture 8" descr="3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371600"/>
            <a:ext cx="472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Rectangle 5"/>
          <p:cNvSpPr>
            <a:spLocks noChangeArrowheads="1"/>
          </p:cNvSpPr>
          <p:nvPr/>
        </p:nvSpPr>
        <p:spPr bwMode="auto">
          <a:xfrm>
            <a:off x="1828800" y="685800"/>
            <a:ext cx="4265911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i="1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2. Read the </a:t>
            </a:r>
            <a:r>
              <a:rPr lang="en-US" sz="32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dialogue:A1</a:t>
            </a:r>
            <a:endParaRPr lang="en-US" sz="3200" b="1" i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553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6" grpId="0"/>
      <p:bldP spid="55336" grpId="1"/>
      <p:bldP spid="98" grpId="0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7800" y="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39:Unit 7: Your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house-Lesson 1:A1-A2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90600" y="609600"/>
            <a:ext cx="239681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*. Grammar:</a:t>
            </a:r>
            <a:endParaRPr lang="en-US" sz="3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90600" y="4961489"/>
            <a:ext cx="7162800" cy="1311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 + any + N(s/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pPr marL="342900" indent="-342900">
              <a:spcBef>
                <a:spcPct val="20000"/>
              </a:spcBef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Yes, there are. / No, there aren’t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8"/>
          <p:cNvSpPr>
            <a:spLocks noGrp="1" noChangeArrowheads="1"/>
          </p:cNvSpPr>
          <p:nvPr>
            <p:ph type="title"/>
          </p:nvPr>
        </p:nvSpPr>
        <p:spPr>
          <a:xfrm>
            <a:off x="1219200" y="1143000"/>
            <a:ext cx="5943600" cy="1752600"/>
          </a:xfrm>
          <a:noFill/>
          <a:ln/>
        </p:spPr>
        <p:txBody>
          <a:bodyPr anchor="b">
            <a:noAutofit/>
          </a:bodyPr>
          <a:lstStyle/>
          <a:p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There is……......    ( N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There are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  ( Ns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990600" y="2971800"/>
            <a:ext cx="739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6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 + a/an+ N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6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Yes, there is / No, there isn’t</a:t>
            </a:r>
            <a:endParaRPr lang="en-US" sz="3600" b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4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99FF"/>
              </a:gs>
              <a:gs pos="100000">
                <a:srgbClr val="CCECFF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600200" y="152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39:Unit 7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Your house-Lesson 1:A1-A2</a:t>
            </a:r>
          </a:p>
        </p:txBody>
      </p:sp>
      <p:pic>
        <p:nvPicPr>
          <p:cNvPr id="73734" name="Picture 6" descr="BAR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791200"/>
            <a:ext cx="5562600" cy="762000"/>
          </a:xfrm>
          <a:prstGeom prst="rect">
            <a:avLst/>
          </a:prstGeom>
          <a:noFill/>
        </p:spPr>
      </p:pic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99FF"/>
              </a:gs>
              <a:gs pos="100000">
                <a:srgbClr val="CCEC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914400"/>
            <a:ext cx="95250" cy="59436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99FF"/>
              </a:gs>
              <a:gs pos="100000">
                <a:srgbClr val="CCECFF"/>
              </a:gs>
            </a:gsLst>
            <a:lin ang="189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9069388" y="990600"/>
            <a:ext cx="74612" cy="58674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rgbClr val="FF99FF"/>
              </a:gs>
              <a:gs pos="100000">
                <a:srgbClr val="CCECFF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 flipH="1">
            <a:off x="76200" y="990600"/>
            <a:ext cx="0" cy="55626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38100" y="6553200"/>
            <a:ext cx="908685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 flipH="1">
            <a:off x="9048750" y="990600"/>
            <a:ext cx="19050" cy="550545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 flipV="1">
            <a:off x="57150" y="952500"/>
            <a:ext cx="9067800" cy="1905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3962400" y="6537325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000">
              <a:solidFill>
                <a:srgbClr val="6600CC"/>
              </a:solidFill>
              <a:latin typeface=".VnAristote" pitchFamily="34" charset="0"/>
            </a:endParaRP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2819400" y="12954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4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S1: Is </a:t>
            </a:r>
            <a:r>
              <a:rPr lang="en-US" sz="4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there a </a:t>
            </a:r>
            <a:r>
              <a:rPr lang="en-US" sz="4000" b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en-US" sz="4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40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457200" y="44196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4000" b="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 yard / x  </a:t>
            </a:r>
            <a:endParaRPr lang="en-US" sz="4000" b="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2209800" y="15240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40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S2: No,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sz="4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isn’t</a:t>
            </a:r>
            <a:r>
              <a:rPr lang="en-US" sz="4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./ Yes,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sz="4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is.</a:t>
            </a:r>
            <a:endParaRPr lang="en-US" sz="4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228600" y="23622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4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S1: Are there any </a:t>
            </a:r>
            <a:r>
              <a:rPr lang="en-US" sz="40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flowers</a:t>
            </a:r>
            <a:r>
              <a:rPr lang="en-US" sz="4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0" y="3200400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4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S2: Yes, there </a:t>
            </a:r>
            <a:r>
              <a:rPr lang="en-US" sz="4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are./ No, there aren’t</a:t>
            </a:r>
            <a:endParaRPr lang="en-US" sz="40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228600" y="5181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40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vegetable garden </a:t>
            </a:r>
            <a:r>
              <a:rPr lang="en-US" sz="4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x</a:t>
            </a:r>
            <a:endParaRPr lang="en-US" sz="40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65" name="Rectangle 37"/>
          <p:cNvSpPr>
            <a:spLocks noChangeArrowheads="1"/>
          </p:cNvSpPr>
          <p:nvPr/>
        </p:nvSpPr>
        <p:spPr bwMode="auto">
          <a:xfrm>
            <a:off x="5791200" y="45720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40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Well </a:t>
            </a:r>
            <a:r>
              <a:rPr lang="en-US" sz="4000" b="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4000" b="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73766" name="Rectangle 38"/>
          <p:cNvSpPr>
            <a:spLocks noChangeArrowheads="1"/>
          </p:cNvSpPr>
          <p:nvPr/>
        </p:nvSpPr>
        <p:spPr bwMode="auto">
          <a:xfrm>
            <a:off x="1752600" y="4876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b="0">
                <a:solidFill>
                  <a:schemeClr val="hlink"/>
                </a:solidFill>
                <a:latin typeface=".VnTime" pitchFamily="34" charset="0"/>
              </a:rPr>
              <a:t>   </a:t>
            </a:r>
          </a:p>
        </p:txBody>
      </p:sp>
      <p:sp>
        <p:nvSpPr>
          <p:cNvPr id="73769" name="Rectangle 41"/>
          <p:cNvSpPr>
            <a:spLocks noChangeArrowheads="1"/>
          </p:cNvSpPr>
          <p:nvPr/>
        </p:nvSpPr>
        <p:spPr bwMode="auto">
          <a:xfrm>
            <a:off x="5867400" y="5257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40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Trees / </a:t>
            </a:r>
            <a:r>
              <a:rPr lang="en-US" sz="4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 </a:t>
            </a:r>
            <a:endParaRPr lang="en-US" sz="40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0" y="838200"/>
            <a:ext cx="28956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3. Practice:</a:t>
            </a:r>
            <a:endParaRPr lang="en-US" sz="40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0" y="37338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*. Make sentence with suggest word</a:t>
            </a:r>
            <a:endParaRPr lang="en-US" sz="4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1" grpId="0"/>
      <p:bldP spid="73762" grpId="0"/>
      <p:bldP spid="73765" grpId="0"/>
      <p:bldP spid="73769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867</Words>
  <Application>Microsoft Office PowerPoint</Application>
  <PresentationFormat>On-screen Show (4:3)</PresentationFormat>
  <Paragraphs>186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 Miêu tả ngôi nhà ta dùng:  There is……......    ( N số ít ) There are.....  ( Ns số nhiều )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http://viet4room.com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Manh Cuong</cp:lastModifiedBy>
  <cp:revision>76</cp:revision>
  <dcterms:created xsi:type="dcterms:W3CDTF">2014-11-18T14:17:36Z</dcterms:created>
  <dcterms:modified xsi:type="dcterms:W3CDTF">2014-11-23T15:36:31Z</dcterms:modified>
</cp:coreProperties>
</file>