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4" r:id="rId3"/>
    <p:sldId id="261" r:id="rId4"/>
    <p:sldId id="263" r:id="rId5"/>
    <p:sldId id="265" r:id="rId6"/>
    <p:sldId id="267" r:id="rId7"/>
    <p:sldId id="268" r:id="rId8"/>
    <p:sldId id="282" r:id="rId9"/>
    <p:sldId id="281" r:id="rId10"/>
    <p:sldId id="284" r:id="rId11"/>
    <p:sldId id="285" r:id="rId12"/>
    <p:sldId id="287" r:id="rId13"/>
    <p:sldId id="257" r:id="rId14"/>
    <p:sldId id="286" r:id="rId15"/>
    <p:sldId id="275" r:id="rId16"/>
    <p:sldId id="276" r:id="rId17"/>
    <p:sldId id="277" r:id="rId18"/>
    <p:sldId id="278" r:id="rId19"/>
    <p:sldId id="279" r:id="rId20"/>
    <p:sldId id="280" r:id="rId21"/>
    <p:sldId id="274" r:id="rId22"/>
    <p:sldId id="271" r:id="rId23"/>
    <p:sldId id="272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363AD8"/>
    <a:srgbClr val="000000"/>
    <a:srgbClr val="FF33CC"/>
    <a:srgbClr val="3333CC"/>
    <a:srgbClr val="FF00FF"/>
    <a:srgbClr val="66FF33"/>
    <a:srgbClr val="FF0000"/>
    <a:srgbClr val="E32BCD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73084-B8AD-49C5-9933-BC46B3C8EAE5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3409D-27F6-4AA9-A135-2AD548450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3409D-27F6-4AA9-A135-2AD54845029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C7AA8E-4436-40F9-8922-85C43B536CFD}" type="slidenum">
              <a:rPr lang="en-US" smtClean="0">
                <a:latin typeface="Arial" pitchFamily="34" charset="0"/>
              </a:rPr>
              <a:pPr>
                <a:defRPr/>
              </a:pPr>
              <a:t>21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FB52-B3E3-4B72-813A-6D4135093415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7B9-3582-4EB5-9774-B45B9DF9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FB52-B3E3-4B72-813A-6D4135093415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7B9-3582-4EB5-9774-B45B9DF9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FB52-B3E3-4B72-813A-6D4135093415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7B9-3582-4EB5-9774-B45B9DF9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5204475-22BC-46AA-AE30-1BAAAF54CD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FB52-B3E3-4B72-813A-6D4135093415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7B9-3582-4EB5-9774-B45B9DF9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FB52-B3E3-4B72-813A-6D4135093415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7B9-3582-4EB5-9774-B45B9DF9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FB52-B3E3-4B72-813A-6D4135093415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7B9-3582-4EB5-9774-B45B9DF9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FB52-B3E3-4B72-813A-6D4135093415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7B9-3582-4EB5-9774-B45B9DF9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FB52-B3E3-4B72-813A-6D4135093415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7B9-3582-4EB5-9774-B45B9DF9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FB52-B3E3-4B72-813A-6D4135093415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7B9-3582-4EB5-9774-B45B9DF9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FB52-B3E3-4B72-813A-6D4135093415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7B9-3582-4EB5-9774-B45B9DF9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FB52-B3E3-4B72-813A-6D4135093415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7B9-3582-4EB5-9774-B45B9DF9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FFB52-B3E3-4B72-813A-6D4135093415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457B9-3582-4EB5-9774-B45B9DF9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My%20Documents\sound\around%20the%20house.wa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21.xml"/><Relationship Id="rId7" Type="http://schemas.openxmlformats.org/officeDocument/2006/relationships/slide" Target="slide15.xml"/><Relationship Id="rId12" Type="http://schemas.openxmlformats.org/officeDocument/2006/relationships/slide" Target="slide20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11" Type="http://schemas.openxmlformats.org/officeDocument/2006/relationships/slide" Target="slide17.xml"/><Relationship Id="rId5" Type="http://schemas.openxmlformats.org/officeDocument/2006/relationships/slide" Target="slide19.xml"/><Relationship Id="rId10" Type="http://schemas.openxmlformats.org/officeDocument/2006/relationships/slide" Target="slide24.xml"/><Relationship Id="rId4" Type="http://schemas.openxmlformats.org/officeDocument/2006/relationships/slide" Target="slide18.xml"/><Relationship Id="rId9" Type="http://schemas.openxmlformats.org/officeDocument/2006/relationships/slide" Target="slide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INH\Tai lieu- Hinh anh\tong ket\DSC00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27432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Well come </a:t>
            </a:r>
          </a:p>
          <a:p>
            <a:pPr algn="ctr"/>
            <a:r>
              <a:rPr lang="en-US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 our school !</a:t>
            </a:r>
            <a:endParaRPr lang="en-US" sz="7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22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pic>
        <p:nvPicPr>
          <p:cNvPr id="15364" name="Picture 35"/>
          <p:cNvPicPr>
            <a:picLocks noChangeAspect="1" noChangeArrowheads="1"/>
          </p:cNvPicPr>
          <p:nvPr/>
        </p:nvPicPr>
        <p:blipFill>
          <a:blip r:embed="rId2" cstate="print">
            <a:lum bright="-20000" contrast="50000"/>
          </a:blip>
          <a:srcRect/>
          <a:stretch>
            <a:fillRect/>
          </a:stretch>
        </p:blipFill>
        <p:spPr bwMode="auto">
          <a:xfrm>
            <a:off x="4191000" y="1371600"/>
            <a:ext cx="2057400" cy="152400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5365" name="Picture 37"/>
          <p:cNvPicPr>
            <a:picLocks noChangeAspect="1" noChangeArrowheads="1"/>
          </p:cNvPicPr>
          <p:nvPr/>
        </p:nvPicPr>
        <p:blipFill>
          <a:blip r:embed="rId3" cstate="print">
            <a:lum bright="-20000" contrast="50000"/>
          </a:blip>
          <a:srcRect/>
          <a:stretch>
            <a:fillRect/>
          </a:stretch>
        </p:blipFill>
        <p:spPr bwMode="auto">
          <a:xfrm>
            <a:off x="4191000" y="3124200"/>
            <a:ext cx="1981200" cy="152400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5366" name="Picture 39"/>
          <p:cNvPicPr>
            <a:picLocks noChangeAspect="1" noChangeArrowheads="1"/>
          </p:cNvPicPr>
          <p:nvPr/>
        </p:nvPicPr>
        <p:blipFill>
          <a:blip r:embed="rId4" cstate="print">
            <a:lum bright="-20000" contrast="50000"/>
          </a:blip>
          <a:srcRect/>
          <a:stretch>
            <a:fillRect/>
          </a:stretch>
        </p:blipFill>
        <p:spPr bwMode="auto">
          <a:xfrm>
            <a:off x="4191000" y="5029200"/>
            <a:ext cx="1981200" cy="160020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5367" name="Rectangle 3"/>
          <p:cNvSpPr>
            <a:spLocks noChangeArrowheads="1"/>
          </p:cNvSpPr>
          <p:nvPr/>
        </p:nvSpPr>
        <p:spPr bwMode="auto">
          <a:xfrm>
            <a:off x="457200" y="6248400"/>
            <a:ext cx="19050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6854825" y="6172200"/>
            <a:ext cx="1755775" cy="1524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3886200" y="2667000"/>
            <a:ext cx="280988" cy="228600"/>
          </a:xfrm>
          <a:prstGeom prst="rect">
            <a:avLst/>
          </a:prstGeom>
          <a:solidFill>
            <a:srgbClr val="2346D9"/>
          </a:solidFill>
          <a:ln w="9525" algn="ctr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370" name="Rectangle 13"/>
          <p:cNvSpPr>
            <a:spLocks noChangeArrowheads="1"/>
          </p:cNvSpPr>
          <p:nvPr/>
        </p:nvSpPr>
        <p:spPr bwMode="auto">
          <a:xfrm>
            <a:off x="8610600" y="2667000"/>
            <a:ext cx="280988" cy="228600"/>
          </a:xfrm>
          <a:prstGeom prst="rect">
            <a:avLst/>
          </a:prstGeom>
          <a:solidFill>
            <a:srgbClr val="2346D9"/>
          </a:solidFill>
          <a:ln w="9525" algn="ctr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15371" name="Picture 36"/>
          <p:cNvPicPr>
            <a:picLocks noChangeAspect="1" noChangeArrowheads="1"/>
          </p:cNvPicPr>
          <p:nvPr/>
        </p:nvPicPr>
        <p:blipFill>
          <a:blip r:embed="rId5" cstate="print">
            <a:lum bright="-20000" contrast="50000"/>
          </a:blip>
          <a:srcRect/>
          <a:stretch>
            <a:fillRect/>
          </a:stretch>
        </p:blipFill>
        <p:spPr bwMode="auto">
          <a:xfrm>
            <a:off x="6781800" y="1371600"/>
            <a:ext cx="1828800" cy="152400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5372" name="Picture 38"/>
          <p:cNvPicPr>
            <a:picLocks noChangeAspect="1" noChangeArrowheads="1"/>
          </p:cNvPicPr>
          <p:nvPr/>
        </p:nvPicPr>
        <p:blipFill>
          <a:blip r:embed="rId6" cstate="print">
            <a:lum bright="-20000" contrast="50000"/>
          </a:blip>
          <a:srcRect/>
          <a:stretch>
            <a:fillRect/>
          </a:stretch>
        </p:blipFill>
        <p:spPr bwMode="auto">
          <a:xfrm>
            <a:off x="6781800" y="3124200"/>
            <a:ext cx="1828800" cy="152400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5373" name="Picture 40"/>
          <p:cNvPicPr>
            <a:picLocks noChangeAspect="1" noChangeArrowheads="1"/>
          </p:cNvPicPr>
          <p:nvPr/>
        </p:nvPicPr>
        <p:blipFill>
          <a:blip r:embed="rId7" cstate="print">
            <a:lum bright="-20000" contrast="50000"/>
          </a:blip>
          <a:srcRect/>
          <a:stretch>
            <a:fillRect/>
          </a:stretch>
        </p:blipFill>
        <p:spPr bwMode="auto">
          <a:xfrm>
            <a:off x="6781800" y="5029200"/>
            <a:ext cx="1828800" cy="160020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5377" name="Rectangle 52"/>
          <p:cNvSpPr>
            <a:spLocks noChangeArrowheads="1"/>
          </p:cNvSpPr>
          <p:nvPr/>
        </p:nvSpPr>
        <p:spPr bwMode="auto">
          <a:xfrm>
            <a:off x="3886200" y="4419600"/>
            <a:ext cx="280988" cy="203200"/>
          </a:xfrm>
          <a:prstGeom prst="rect">
            <a:avLst/>
          </a:prstGeom>
          <a:solidFill>
            <a:srgbClr val="2346D9"/>
          </a:solidFill>
          <a:ln w="9525" algn="ctr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378" name="Rectangle 53"/>
          <p:cNvSpPr>
            <a:spLocks noChangeArrowheads="1"/>
          </p:cNvSpPr>
          <p:nvPr/>
        </p:nvSpPr>
        <p:spPr bwMode="auto">
          <a:xfrm>
            <a:off x="8610600" y="4419600"/>
            <a:ext cx="280988" cy="228600"/>
          </a:xfrm>
          <a:prstGeom prst="rect">
            <a:avLst/>
          </a:prstGeom>
          <a:solidFill>
            <a:srgbClr val="2346D9"/>
          </a:solidFill>
          <a:ln w="9525" algn="ctr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379" name="Rectangle 54"/>
          <p:cNvSpPr>
            <a:spLocks noChangeArrowheads="1"/>
          </p:cNvSpPr>
          <p:nvPr/>
        </p:nvSpPr>
        <p:spPr bwMode="auto">
          <a:xfrm>
            <a:off x="3886200" y="6400800"/>
            <a:ext cx="280988" cy="228600"/>
          </a:xfrm>
          <a:prstGeom prst="rect">
            <a:avLst/>
          </a:prstGeom>
          <a:solidFill>
            <a:srgbClr val="2346D9"/>
          </a:solidFill>
          <a:ln w="9525" algn="ctr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380" name="Rectangle 55"/>
          <p:cNvSpPr>
            <a:spLocks noChangeArrowheads="1"/>
          </p:cNvSpPr>
          <p:nvPr/>
        </p:nvSpPr>
        <p:spPr bwMode="auto">
          <a:xfrm>
            <a:off x="8610600" y="6400800"/>
            <a:ext cx="280988" cy="228600"/>
          </a:xfrm>
          <a:prstGeom prst="rect">
            <a:avLst/>
          </a:prstGeom>
          <a:solidFill>
            <a:srgbClr val="2346D9"/>
          </a:solidFill>
          <a:ln w="9525" algn="ctr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3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6477000" cy="6096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Listen and find the right picture. </a:t>
            </a:r>
          </a:p>
        </p:txBody>
      </p:sp>
      <p:sp>
        <p:nvSpPr>
          <p:cNvPr id="15382" name="WordArt 56"/>
          <p:cNvSpPr>
            <a:spLocks noChangeArrowheads="1" noChangeShapeType="1" noTextEdit="1"/>
          </p:cNvSpPr>
          <p:nvPr/>
        </p:nvSpPr>
        <p:spPr bwMode="auto">
          <a:xfrm>
            <a:off x="3352800" y="0"/>
            <a:ext cx="32004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66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Further practice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33800" y="1371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34400" y="3124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34400" y="5029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371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Which is different?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" y="3124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Which is different?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" y="4953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Which is different?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3657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b) Which is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Lan’s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house 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1828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 Which is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Ba’s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house 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" y="5486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c) Which is Tuan’s house 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6" grpId="1"/>
      <p:bldP spid="27" grpId="0"/>
      <p:bldP spid="27" grpId="1"/>
      <p:bldP spid="28" grpId="0"/>
      <p:bldP spid="28" grpId="1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23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533400" y="6248400"/>
            <a:ext cx="19050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6781800" y="6248400"/>
            <a:ext cx="19050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762000" y="3810000"/>
            <a:ext cx="4953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0" y="1219200"/>
            <a:ext cx="4953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ct val="10000"/>
              </a:spcBef>
            </a:pP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lives in a beautiful house. </a:t>
            </a:r>
            <a:r>
              <a:rPr lang="en-US" sz="2400" b="1" i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There are</a:t>
            </a: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flowers </a:t>
            </a:r>
            <a:r>
              <a:rPr lang="en-US" sz="2400" b="1" i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in front of</a:t>
            </a: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his house.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0" y="3200400"/>
            <a:ext cx="510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ct val="50000"/>
              </a:spcBef>
            </a:pPr>
            <a:r>
              <a:rPr lang="en-US" sz="24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lives in a big house. There is a tall tree to the right of her house.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0" y="4800600"/>
            <a:ext cx="518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c) Tuan lives in a small house. There is a well to the left of his house and there are beautiful flowers to the right of his house.</a:t>
            </a:r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5257800" y="16764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5" name="Picture 13"/>
          <p:cNvPicPr>
            <a:picLocks noChangeAspect="1" noChangeArrowheads="1"/>
          </p:cNvPicPr>
          <p:nvPr/>
        </p:nvPicPr>
        <p:blipFill>
          <a:blip r:embed="rId2" cstate="print">
            <a:lum bright="-20000" contrast="50000"/>
          </a:blip>
          <a:srcRect/>
          <a:stretch>
            <a:fillRect/>
          </a:stretch>
        </p:blipFill>
        <p:spPr bwMode="auto">
          <a:xfrm>
            <a:off x="6515100" y="3022600"/>
            <a:ext cx="1733550" cy="172720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6396" name="Picture 14"/>
          <p:cNvPicPr>
            <a:picLocks noChangeAspect="1" noChangeArrowheads="1"/>
          </p:cNvPicPr>
          <p:nvPr/>
        </p:nvPicPr>
        <p:blipFill>
          <a:blip r:embed="rId3" cstate="print">
            <a:lum bright="-20000" contrast="50000"/>
          </a:blip>
          <a:srcRect/>
          <a:stretch>
            <a:fillRect/>
          </a:stretch>
        </p:blipFill>
        <p:spPr bwMode="auto">
          <a:xfrm>
            <a:off x="6572250" y="4851400"/>
            <a:ext cx="1733550" cy="164465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6397" name="Picture 15"/>
          <p:cNvPicPr>
            <a:picLocks noChangeAspect="1" noChangeArrowheads="1"/>
          </p:cNvPicPr>
          <p:nvPr/>
        </p:nvPicPr>
        <p:blipFill>
          <a:blip r:embed="rId4" cstate="print">
            <a:lum bright="-20000" contrast="50000"/>
          </a:blip>
          <a:srcRect/>
          <a:stretch>
            <a:fillRect/>
          </a:stretch>
        </p:blipFill>
        <p:spPr bwMode="auto">
          <a:xfrm>
            <a:off x="6527800" y="1181100"/>
            <a:ext cx="1733550" cy="173355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6398" name="AutoShape 16"/>
          <p:cNvSpPr>
            <a:spLocks noChangeArrowheads="1"/>
          </p:cNvSpPr>
          <p:nvPr/>
        </p:nvSpPr>
        <p:spPr bwMode="auto">
          <a:xfrm>
            <a:off x="5334000" y="34290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AutoShape 17"/>
          <p:cNvSpPr>
            <a:spLocks noChangeArrowheads="1"/>
          </p:cNvSpPr>
          <p:nvPr/>
        </p:nvSpPr>
        <p:spPr bwMode="auto">
          <a:xfrm>
            <a:off x="5334000" y="53340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Text Box 18"/>
          <p:cNvSpPr txBox="1">
            <a:spLocks noChangeArrowheads="1"/>
          </p:cNvSpPr>
          <p:nvPr/>
        </p:nvSpPr>
        <p:spPr bwMode="auto">
          <a:xfrm>
            <a:off x="6553200" y="1143000"/>
            <a:ext cx="156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E70B20"/>
                </a:solidFill>
                <a:latin typeface="Times New Roman" pitchFamily="18" charset="0"/>
                <a:cs typeface="Times New Roman" pitchFamily="18" charset="0"/>
              </a:rPr>
              <a:t>Ba’s</a:t>
            </a:r>
            <a:r>
              <a:rPr lang="en-US" b="1" dirty="0">
                <a:solidFill>
                  <a:srgbClr val="E70B20"/>
                </a:solidFill>
                <a:latin typeface="Times New Roman" pitchFamily="18" charset="0"/>
                <a:cs typeface="Times New Roman" pitchFamily="18" charset="0"/>
              </a:rPr>
              <a:t> house</a:t>
            </a:r>
          </a:p>
        </p:txBody>
      </p:sp>
      <p:sp>
        <p:nvSpPr>
          <p:cNvPr id="16401" name="Text Box 19"/>
          <p:cNvSpPr txBox="1">
            <a:spLocks noChangeArrowheads="1"/>
          </p:cNvSpPr>
          <p:nvPr/>
        </p:nvSpPr>
        <p:spPr bwMode="auto">
          <a:xfrm>
            <a:off x="6489700" y="2986088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E70B20"/>
                </a:solidFill>
                <a:latin typeface="Times New Roman" pitchFamily="18" charset="0"/>
                <a:cs typeface="Times New Roman" pitchFamily="18" charset="0"/>
              </a:rPr>
              <a:t>Lan’s</a:t>
            </a:r>
            <a:r>
              <a:rPr lang="en-US" b="1" dirty="0">
                <a:solidFill>
                  <a:srgbClr val="E70B20"/>
                </a:solidFill>
                <a:latin typeface="Times New Roman" pitchFamily="18" charset="0"/>
                <a:cs typeface="Times New Roman" pitchFamily="18" charset="0"/>
              </a:rPr>
              <a:t> house</a:t>
            </a:r>
          </a:p>
        </p:txBody>
      </p:sp>
      <p:sp>
        <p:nvSpPr>
          <p:cNvPr id="16402" name="Text Box 20"/>
          <p:cNvSpPr txBox="1">
            <a:spLocks noChangeArrowheads="1"/>
          </p:cNvSpPr>
          <p:nvPr/>
        </p:nvSpPr>
        <p:spPr bwMode="auto">
          <a:xfrm>
            <a:off x="6535738" y="4876800"/>
            <a:ext cx="1843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E70B20"/>
                </a:solidFill>
                <a:latin typeface="Times New Roman" pitchFamily="18" charset="0"/>
                <a:cs typeface="Times New Roman" pitchFamily="18" charset="0"/>
              </a:rPr>
              <a:t>Tuan’s house</a:t>
            </a:r>
          </a:p>
        </p:txBody>
      </p:sp>
      <p:sp>
        <p:nvSpPr>
          <p:cNvPr id="16407" name="Rectangle 25"/>
          <p:cNvSpPr>
            <a:spLocks noChangeArrowheads="1"/>
          </p:cNvSpPr>
          <p:nvPr/>
        </p:nvSpPr>
        <p:spPr bwMode="auto">
          <a:xfrm>
            <a:off x="0" y="609600"/>
            <a:ext cx="48704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2. Write about 3 houses above.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81200" y="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Unit 6: Lesson 4: Around the house: C1-2 </a:t>
            </a:r>
            <a:endParaRPr lang="en-US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2" grpId="0"/>
      <p:bldP spid="16393" grpId="0"/>
      <p:bldP spid="16394" grpId="0" animBg="1"/>
      <p:bldP spid="16398" grpId="0" animBg="1"/>
      <p:bldP spid="16399" grpId="0" animBg="1"/>
      <p:bldP spid="16400" grpId="0"/>
      <p:bldP spid="16401" grpId="0"/>
      <p:bldP spid="164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7400" y="304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Unit 6: Lesson 4: Around the house: C1-2 </a:t>
            </a:r>
            <a:endParaRPr lang="en-US" sz="24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667000" y="914400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</a:rPr>
              <a:t>Consolidation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219200" y="182880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</a:rPr>
              <a:t>I. 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New words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143000" y="251460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II. Listen and read.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219200" y="457200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III. Practice: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2004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Where is + N ? -&gt;  It is + preposition + N</a:t>
            </a:r>
          </a:p>
          <a:p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Where are + 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N(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s,es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 -&gt; They are + preposition + N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̀, ở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105400"/>
            <a:ext cx="6477000" cy="6096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1. Listen and find the right picture. 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143000" y="5715000"/>
            <a:ext cx="6324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Practice write about the house</a:t>
            </a:r>
            <a:endParaRPr lang="en-US" sz="28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3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600200" y="1371600"/>
            <a:ext cx="579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Homework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6096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Unit 6: Lesson 4: Around the house: C1-2 </a:t>
            </a:r>
            <a:endParaRPr lang="en-US" sz="24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8200" y="2743200"/>
            <a:ext cx="762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Learn by heart new words.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5 – 7 sentences about 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your house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Prepare the next lesson: C3 - 4</a:t>
            </a:r>
          </a:p>
          <a:p>
            <a:pPr marL="342900" indent="-342900">
              <a:spcBef>
                <a:spcPct val="20000"/>
              </a:spcBef>
            </a:pP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ien nhien-CM 70 Ng Chi Thanh (4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5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YOU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YOUR ATTENTION !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752600" y="3810000"/>
            <a:ext cx="6248400" cy="157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Goodbye !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a) Where is the yard?</a:t>
            </a:r>
            <a:endParaRPr lang="en-US" sz="6600" dirty="0">
              <a:solidFill>
                <a:srgbClr val="FF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05200"/>
            <a:ext cx="8229600" cy="1219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It’s in front of the house.</a:t>
            </a:r>
            <a:endParaRPr lang="en-US" sz="54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458200" y="6248400"/>
            <a:ext cx="6858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86868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b) Where are the tall trees?</a:t>
            </a:r>
            <a:endParaRPr lang="en-US" sz="6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229600" cy="144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They are behind the house.</a:t>
            </a:r>
            <a:endParaRPr lang="en-US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End 3">
            <a:hlinkClick r:id="rId2" action="ppaction://hlinksldjump" highlightClick="1"/>
          </p:cNvPr>
          <p:cNvSpPr/>
          <p:nvPr/>
        </p:nvSpPr>
        <p:spPr>
          <a:xfrm>
            <a:off x="8534400" y="6248400"/>
            <a:ext cx="609600" cy="609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c) Where are the </a:t>
            </a:r>
            <a:r>
              <a:rPr lang="en-US" sz="6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moutains</a:t>
            </a:r>
            <a:r>
              <a:rPr lang="en-US" sz="6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0"/>
            <a:ext cx="8229600" cy="12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They are behind the trees</a:t>
            </a:r>
            <a:endParaRPr lang="en-US" sz="54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458200" y="6248400"/>
            <a:ext cx="6858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d) Where is the well?</a:t>
            </a:r>
            <a:endParaRPr lang="en-US" sz="60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99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It’s to the left of the house.</a:t>
            </a:r>
            <a:endParaRPr lang="en-US" sz="54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Return 3">
            <a:hlinkClick r:id="rId2" action="ppaction://hlinksldjump" highlightClick="1"/>
          </p:cNvPr>
          <p:cNvSpPr/>
          <p:nvPr/>
        </p:nvSpPr>
        <p:spPr>
          <a:xfrm>
            <a:off x="8458200" y="6172200"/>
            <a:ext cx="685800" cy="685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e) Where are the flowers?</a:t>
            </a:r>
            <a:endParaRPr lang="en-US" sz="6000" dirty="0">
              <a:solidFill>
                <a:srgbClr val="FF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9525000" cy="121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They’re to the right of the house.</a:t>
            </a:r>
            <a:endParaRPr lang="en-US" sz="54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Return 3">
            <a:hlinkClick r:id="rId2" action="ppaction://hlinksldjump" highlightClick="1"/>
          </p:cNvPr>
          <p:cNvSpPr/>
          <p:nvPr/>
        </p:nvSpPr>
        <p:spPr>
          <a:xfrm>
            <a:off x="8458200" y="6248400"/>
            <a:ext cx="685800" cy="609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11600" y="1282700"/>
            <a:ext cx="2133600" cy="457200"/>
            <a:chOff x="1296" y="912"/>
            <a:chExt cx="1344" cy="288"/>
          </a:xfrm>
        </p:grpSpPr>
        <p:sp>
          <p:nvSpPr>
            <p:cNvPr id="3206" name="Rectangle 3"/>
            <p:cNvSpPr>
              <a:spLocks noChangeArrowheads="1"/>
            </p:cNvSpPr>
            <p:nvPr/>
          </p:nvSpPr>
          <p:spPr bwMode="auto">
            <a:xfrm>
              <a:off x="1296" y="912"/>
              <a:ext cx="336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07" name="Rectangle 4"/>
            <p:cNvSpPr>
              <a:spLocks noChangeArrowheads="1"/>
            </p:cNvSpPr>
            <p:nvPr/>
          </p:nvSpPr>
          <p:spPr bwMode="auto">
            <a:xfrm>
              <a:off x="1632" y="912"/>
              <a:ext cx="336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08" name="Rectangle 5"/>
            <p:cNvSpPr>
              <a:spLocks noChangeArrowheads="1"/>
            </p:cNvSpPr>
            <p:nvPr/>
          </p:nvSpPr>
          <p:spPr bwMode="auto">
            <a:xfrm>
              <a:off x="1968" y="912"/>
              <a:ext cx="336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09" name="Rectangle 6"/>
            <p:cNvSpPr>
              <a:spLocks noChangeArrowheads="1"/>
            </p:cNvSpPr>
            <p:nvPr/>
          </p:nvSpPr>
          <p:spPr bwMode="auto">
            <a:xfrm>
              <a:off x="2304" y="912"/>
              <a:ext cx="336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860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76200"/>
            <a:ext cx="3276600" cy="533400"/>
          </a:xfrm>
        </p:spPr>
        <p:txBody>
          <a:bodyPr>
            <a:normAutofit fontScale="85000" lnSpcReduction="20000"/>
          </a:bodyPr>
          <a:lstStyle/>
          <a:p>
            <a:pPr algn="l" eaLnBrk="1" hangingPunct="1"/>
            <a:r>
              <a:rPr lang="en-US" sz="40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Crosswords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066800" y="457200"/>
            <a:ext cx="4800600" cy="5715000"/>
            <a:chOff x="576" y="288"/>
            <a:chExt cx="3024" cy="3600"/>
          </a:xfrm>
        </p:grpSpPr>
        <p:sp>
          <p:nvSpPr>
            <p:cNvPr id="3204" name="Rectangle 10"/>
            <p:cNvSpPr>
              <a:spLocks noChangeArrowheads="1"/>
            </p:cNvSpPr>
            <p:nvPr/>
          </p:nvSpPr>
          <p:spPr bwMode="auto">
            <a:xfrm>
              <a:off x="2496" y="3600"/>
              <a:ext cx="1104" cy="28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05" name="Rectangle 11"/>
            <p:cNvSpPr>
              <a:spLocks noChangeArrowheads="1"/>
            </p:cNvSpPr>
            <p:nvPr/>
          </p:nvSpPr>
          <p:spPr bwMode="auto">
            <a:xfrm>
              <a:off x="576" y="288"/>
              <a:ext cx="1488" cy="168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445000" y="1739900"/>
            <a:ext cx="4267200" cy="457200"/>
            <a:chOff x="1632" y="1200"/>
            <a:chExt cx="2688" cy="288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632" y="1200"/>
              <a:ext cx="1344" cy="288"/>
              <a:chOff x="1296" y="912"/>
              <a:chExt cx="1344" cy="288"/>
            </a:xfrm>
          </p:grpSpPr>
          <p:sp>
            <p:nvSpPr>
              <p:cNvPr id="3200" name="Rectangle 14"/>
              <p:cNvSpPr>
                <a:spLocks noChangeArrowheads="1"/>
              </p:cNvSpPr>
              <p:nvPr/>
            </p:nvSpPr>
            <p:spPr bwMode="auto">
              <a:xfrm>
                <a:off x="1296" y="912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01" name="Rectangle 15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02" name="Rectangle 16"/>
              <p:cNvSpPr>
                <a:spLocks noChangeArrowheads="1"/>
              </p:cNvSpPr>
              <p:nvPr/>
            </p:nvSpPr>
            <p:spPr bwMode="auto">
              <a:xfrm>
                <a:off x="1968" y="912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03" name="Rectangle 17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2976" y="1200"/>
              <a:ext cx="1344" cy="288"/>
              <a:chOff x="1296" y="912"/>
              <a:chExt cx="1344" cy="288"/>
            </a:xfrm>
          </p:grpSpPr>
          <p:sp>
            <p:nvSpPr>
              <p:cNvPr id="3196" name="Rectangle 19"/>
              <p:cNvSpPr>
                <a:spLocks noChangeArrowheads="1"/>
              </p:cNvSpPr>
              <p:nvPr/>
            </p:nvSpPr>
            <p:spPr bwMode="auto">
              <a:xfrm>
                <a:off x="1296" y="912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97" name="Rectangle 20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98" name="Rectangle 21"/>
              <p:cNvSpPr>
                <a:spLocks noChangeArrowheads="1"/>
              </p:cNvSpPr>
              <p:nvPr/>
            </p:nvSpPr>
            <p:spPr bwMode="auto">
              <a:xfrm>
                <a:off x="1968" y="912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99" name="Rectangle 22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3911600" y="2197100"/>
            <a:ext cx="3733800" cy="457200"/>
            <a:chOff x="960" y="1488"/>
            <a:chExt cx="2352" cy="288"/>
          </a:xfrm>
        </p:grpSpPr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960" y="1488"/>
              <a:ext cx="1344" cy="288"/>
              <a:chOff x="1296" y="912"/>
              <a:chExt cx="1344" cy="288"/>
            </a:xfrm>
          </p:grpSpPr>
          <p:sp>
            <p:nvSpPr>
              <p:cNvPr id="3190" name="Rectangle 25"/>
              <p:cNvSpPr>
                <a:spLocks noChangeArrowheads="1"/>
              </p:cNvSpPr>
              <p:nvPr/>
            </p:nvSpPr>
            <p:spPr bwMode="auto">
              <a:xfrm>
                <a:off x="1296" y="912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91" name="Rectangle 26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92" name="Rectangle 27"/>
              <p:cNvSpPr>
                <a:spLocks noChangeArrowheads="1"/>
              </p:cNvSpPr>
              <p:nvPr/>
            </p:nvSpPr>
            <p:spPr bwMode="auto">
              <a:xfrm>
                <a:off x="1968" y="912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93" name="Rectangle 28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87" name="Rectangle 29"/>
            <p:cNvSpPr>
              <a:spLocks noChangeArrowheads="1"/>
            </p:cNvSpPr>
            <p:nvPr/>
          </p:nvSpPr>
          <p:spPr bwMode="auto">
            <a:xfrm>
              <a:off x="2304" y="1488"/>
              <a:ext cx="336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88" name="Rectangle 30"/>
            <p:cNvSpPr>
              <a:spLocks noChangeArrowheads="1"/>
            </p:cNvSpPr>
            <p:nvPr/>
          </p:nvSpPr>
          <p:spPr bwMode="auto">
            <a:xfrm>
              <a:off x="2640" y="1488"/>
              <a:ext cx="336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89" name="Rectangle 31"/>
            <p:cNvSpPr>
              <a:spLocks noChangeArrowheads="1"/>
            </p:cNvSpPr>
            <p:nvPr/>
          </p:nvSpPr>
          <p:spPr bwMode="auto">
            <a:xfrm>
              <a:off x="2976" y="1488"/>
              <a:ext cx="336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1778000" y="2654300"/>
            <a:ext cx="3733800" cy="457200"/>
            <a:chOff x="960" y="1488"/>
            <a:chExt cx="2352" cy="288"/>
          </a:xfrm>
        </p:grpSpPr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960" y="1488"/>
              <a:ext cx="1344" cy="288"/>
              <a:chOff x="1296" y="912"/>
              <a:chExt cx="1344" cy="288"/>
            </a:xfrm>
          </p:grpSpPr>
          <p:sp>
            <p:nvSpPr>
              <p:cNvPr id="3182" name="Rectangle 34"/>
              <p:cNvSpPr>
                <a:spLocks noChangeArrowheads="1"/>
              </p:cNvSpPr>
              <p:nvPr/>
            </p:nvSpPr>
            <p:spPr bwMode="auto">
              <a:xfrm>
                <a:off x="1296" y="912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83" name="Rectangle 35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84" name="Rectangle 36"/>
              <p:cNvSpPr>
                <a:spLocks noChangeArrowheads="1"/>
              </p:cNvSpPr>
              <p:nvPr/>
            </p:nvSpPr>
            <p:spPr bwMode="auto">
              <a:xfrm>
                <a:off x="1968" y="912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85" name="Rectangle 37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79" name="Rectangle 38"/>
            <p:cNvSpPr>
              <a:spLocks noChangeArrowheads="1"/>
            </p:cNvSpPr>
            <p:nvPr/>
          </p:nvSpPr>
          <p:spPr bwMode="auto">
            <a:xfrm>
              <a:off x="2304" y="1488"/>
              <a:ext cx="336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80" name="Rectangle 39"/>
            <p:cNvSpPr>
              <a:spLocks noChangeArrowheads="1"/>
            </p:cNvSpPr>
            <p:nvPr/>
          </p:nvSpPr>
          <p:spPr bwMode="auto">
            <a:xfrm>
              <a:off x="2640" y="1488"/>
              <a:ext cx="336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81" name="Rectangle 40"/>
            <p:cNvSpPr>
              <a:spLocks noChangeArrowheads="1"/>
            </p:cNvSpPr>
            <p:nvPr/>
          </p:nvSpPr>
          <p:spPr bwMode="auto">
            <a:xfrm>
              <a:off x="2976" y="1488"/>
              <a:ext cx="336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1244600" y="3111500"/>
            <a:ext cx="3733800" cy="457200"/>
            <a:chOff x="960" y="1488"/>
            <a:chExt cx="2352" cy="288"/>
          </a:xfrm>
        </p:grpSpPr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960" y="1488"/>
              <a:ext cx="1344" cy="288"/>
              <a:chOff x="1296" y="912"/>
              <a:chExt cx="1344" cy="288"/>
            </a:xfrm>
          </p:grpSpPr>
          <p:sp>
            <p:nvSpPr>
              <p:cNvPr id="3174" name="Rectangle 43"/>
              <p:cNvSpPr>
                <a:spLocks noChangeArrowheads="1"/>
              </p:cNvSpPr>
              <p:nvPr/>
            </p:nvSpPr>
            <p:spPr bwMode="auto">
              <a:xfrm>
                <a:off x="1296" y="912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75" name="Rectangle 44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76" name="Rectangle 45"/>
              <p:cNvSpPr>
                <a:spLocks noChangeArrowheads="1"/>
              </p:cNvSpPr>
              <p:nvPr/>
            </p:nvSpPr>
            <p:spPr bwMode="auto">
              <a:xfrm>
                <a:off x="1968" y="912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77" name="Rectangle 46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336" cy="28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71" name="Rectangle 47"/>
            <p:cNvSpPr>
              <a:spLocks noChangeArrowheads="1"/>
            </p:cNvSpPr>
            <p:nvPr/>
          </p:nvSpPr>
          <p:spPr bwMode="auto">
            <a:xfrm>
              <a:off x="2304" y="1488"/>
              <a:ext cx="336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72" name="Rectangle 48"/>
            <p:cNvSpPr>
              <a:spLocks noChangeArrowheads="1"/>
            </p:cNvSpPr>
            <p:nvPr/>
          </p:nvSpPr>
          <p:spPr bwMode="auto">
            <a:xfrm>
              <a:off x="2640" y="1488"/>
              <a:ext cx="336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73" name="Rectangle 49"/>
            <p:cNvSpPr>
              <a:spLocks noChangeArrowheads="1"/>
            </p:cNvSpPr>
            <p:nvPr/>
          </p:nvSpPr>
          <p:spPr bwMode="auto">
            <a:xfrm>
              <a:off x="2976" y="1488"/>
              <a:ext cx="336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3378200" y="3568700"/>
            <a:ext cx="2133600" cy="457200"/>
            <a:chOff x="1296" y="912"/>
            <a:chExt cx="1344" cy="288"/>
          </a:xfrm>
        </p:grpSpPr>
        <p:sp>
          <p:nvSpPr>
            <p:cNvPr id="3166" name="Rectangle 51"/>
            <p:cNvSpPr>
              <a:spLocks noChangeArrowheads="1"/>
            </p:cNvSpPr>
            <p:nvPr/>
          </p:nvSpPr>
          <p:spPr bwMode="auto">
            <a:xfrm>
              <a:off x="1296" y="912"/>
              <a:ext cx="336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67" name="Rectangle 52"/>
            <p:cNvSpPr>
              <a:spLocks noChangeArrowheads="1"/>
            </p:cNvSpPr>
            <p:nvPr/>
          </p:nvSpPr>
          <p:spPr bwMode="auto">
            <a:xfrm>
              <a:off x="1632" y="912"/>
              <a:ext cx="336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68" name="Rectangle 53"/>
            <p:cNvSpPr>
              <a:spLocks noChangeArrowheads="1"/>
            </p:cNvSpPr>
            <p:nvPr/>
          </p:nvSpPr>
          <p:spPr bwMode="auto">
            <a:xfrm>
              <a:off x="1968" y="912"/>
              <a:ext cx="336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69" name="Rectangle 54"/>
            <p:cNvSpPr>
              <a:spLocks noChangeArrowheads="1"/>
            </p:cNvSpPr>
            <p:nvPr/>
          </p:nvSpPr>
          <p:spPr bwMode="auto">
            <a:xfrm>
              <a:off x="2304" y="912"/>
              <a:ext cx="336" cy="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55"/>
          <p:cNvGrpSpPr>
            <a:grpSpLocks/>
          </p:cNvGrpSpPr>
          <p:nvPr/>
        </p:nvGrpSpPr>
        <p:grpSpPr bwMode="auto">
          <a:xfrm>
            <a:off x="3886200" y="1282700"/>
            <a:ext cx="2133600" cy="457200"/>
            <a:chOff x="1296" y="912"/>
            <a:chExt cx="1344" cy="288"/>
          </a:xfrm>
        </p:grpSpPr>
        <p:sp>
          <p:nvSpPr>
            <p:cNvPr id="3162" name="Rectangle 56"/>
            <p:cNvSpPr>
              <a:spLocks noChangeArrowheads="1"/>
            </p:cNvSpPr>
            <p:nvPr/>
          </p:nvSpPr>
          <p:spPr bwMode="auto">
            <a:xfrm>
              <a:off x="1296" y="912"/>
              <a:ext cx="432" cy="288"/>
            </a:xfrm>
            <a:prstGeom prst="rect">
              <a:avLst/>
            </a:prstGeom>
            <a:solidFill>
              <a:srgbClr val="286CB6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3163" name="Rectangle 57"/>
            <p:cNvSpPr>
              <a:spLocks noChangeArrowheads="1"/>
            </p:cNvSpPr>
            <p:nvPr/>
          </p:nvSpPr>
          <p:spPr bwMode="auto">
            <a:xfrm>
              <a:off x="1632" y="912"/>
              <a:ext cx="336" cy="288"/>
            </a:xfrm>
            <a:prstGeom prst="rect">
              <a:avLst/>
            </a:prstGeom>
            <a:solidFill>
              <a:srgbClr val="286CB6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164" name="Rectangle 58"/>
            <p:cNvSpPr>
              <a:spLocks noChangeArrowheads="1"/>
            </p:cNvSpPr>
            <p:nvPr/>
          </p:nvSpPr>
          <p:spPr bwMode="auto">
            <a:xfrm>
              <a:off x="1968" y="912"/>
              <a:ext cx="336" cy="288"/>
            </a:xfrm>
            <a:prstGeom prst="rect">
              <a:avLst/>
            </a:prstGeom>
            <a:solidFill>
              <a:srgbClr val="286CB6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3165" name="Rectangle 59"/>
            <p:cNvSpPr>
              <a:spLocks noChangeArrowheads="1"/>
            </p:cNvSpPr>
            <p:nvPr/>
          </p:nvSpPr>
          <p:spPr bwMode="auto">
            <a:xfrm>
              <a:off x="2304" y="912"/>
              <a:ext cx="336" cy="288"/>
            </a:xfrm>
            <a:prstGeom prst="rect">
              <a:avLst/>
            </a:prstGeom>
            <a:solidFill>
              <a:srgbClr val="286CB6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pSp>
        <p:nvGrpSpPr>
          <p:cNvPr id="15" name="Group 60"/>
          <p:cNvGrpSpPr>
            <a:grpSpLocks/>
          </p:cNvGrpSpPr>
          <p:nvPr/>
        </p:nvGrpSpPr>
        <p:grpSpPr bwMode="auto">
          <a:xfrm>
            <a:off x="4445000" y="1739900"/>
            <a:ext cx="4267200" cy="457200"/>
            <a:chOff x="1632" y="1200"/>
            <a:chExt cx="2688" cy="288"/>
          </a:xfrm>
        </p:grpSpPr>
        <p:grpSp>
          <p:nvGrpSpPr>
            <p:cNvPr id="16" name="Group 61"/>
            <p:cNvGrpSpPr>
              <a:grpSpLocks/>
            </p:cNvGrpSpPr>
            <p:nvPr/>
          </p:nvGrpSpPr>
          <p:grpSpPr bwMode="auto">
            <a:xfrm>
              <a:off x="1632" y="1200"/>
              <a:ext cx="1344" cy="288"/>
              <a:chOff x="1296" y="912"/>
              <a:chExt cx="1344" cy="288"/>
            </a:xfrm>
          </p:grpSpPr>
          <p:sp>
            <p:nvSpPr>
              <p:cNvPr id="3158" name="Rectangle 62"/>
              <p:cNvSpPr>
                <a:spLocks noChangeArrowheads="1"/>
              </p:cNvSpPr>
              <p:nvPr/>
            </p:nvSpPr>
            <p:spPr bwMode="auto">
              <a:xfrm>
                <a:off x="1296" y="912"/>
                <a:ext cx="336" cy="288"/>
              </a:xfrm>
              <a:prstGeom prst="rect">
                <a:avLst/>
              </a:prstGeom>
              <a:solidFill>
                <a:srgbClr val="286CB6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3159" name="Rectangle 63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336" cy="288"/>
              </a:xfrm>
              <a:prstGeom prst="rect">
                <a:avLst/>
              </a:prstGeom>
              <a:solidFill>
                <a:srgbClr val="286CB6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3160" name="Rectangle 64"/>
              <p:cNvSpPr>
                <a:spLocks noChangeArrowheads="1"/>
              </p:cNvSpPr>
              <p:nvPr/>
            </p:nvSpPr>
            <p:spPr bwMode="auto">
              <a:xfrm>
                <a:off x="1968" y="912"/>
                <a:ext cx="336" cy="288"/>
              </a:xfrm>
              <a:prstGeom prst="rect">
                <a:avLst/>
              </a:prstGeom>
              <a:solidFill>
                <a:srgbClr val="286CB6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</a:p>
            </p:txBody>
          </p:sp>
          <p:sp>
            <p:nvSpPr>
              <p:cNvPr id="3161" name="Rectangle 65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336" cy="288"/>
              </a:xfrm>
              <a:prstGeom prst="rect">
                <a:avLst/>
              </a:prstGeom>
              <a:solidFill>
                <a:srgbClr val="286CB6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</a:p>
            </p:txBody>
          </p:sp>
        </p:grpSp>
        <p:grpSp>
          <p:nvGrpSpPr>
            <p:cNvPr id="17" name="Group 66"/>
            <p:cNvGrpSpPr>
              <a:grpSpLocks/>
            </p:cNvGrpSpPr>
            <p:nvPr/>
          </p:nvGrpSpPr>
          <p:grpSpPr bwMode="auto">
            <a:xfrm>
              <a:off x="2976" y="1200"/>
              <a:ext cx="1344" cy="288"/>
              <a:chOff x="1296" y="912"/>
              <a:chExt cx="1344" cy="288"/>
            </a:xfrm>
          </p:grpSpPr>
          <p:sp>
            <p:nvSpPr>
              <p:cNvPr id="3154" name="Rectangle 67"/>
              <p:cNvSpPr>
                <a:spLocks noChangeArrowheads="1"/>
              </p:cNvSpPr>
              <p:nvPr/>
            </p:nvSpPr>
            <p:spPr bwMode="auto">
              <a:xfrm>
                <a:off x="1296" y="912"/>
                <a:ext cx="336" cy="288"/>
              </a:xfrm>
              <a:prstGeom prst="rect">
                <a:avLst/>
              </a:prstGeom>
              <a:solidFill>
                <a:srgbClr val="286CB6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</p:txBody>
          </p:sp>
          <p:sp>
            <p:nvSpPr>
              <p:cNvPr id="3155" name="Rectangle 68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336" cy="288"/>
              </a:xfrm>
              <a:prstGeom prst="rect">
                <a:avLst/>
              </a:prstGeom>
              <a:solidFill>
                <a:srgbClr val="286CB6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  <p:sp>
            <p:nvSpPr>
              <p:cNvPr id="3156" name="Rectangle 69"/>
              <p:cNvSpPr>
                <a:spLocks noChangeArrowheads="1"/>
              </p:cNvSpPr>
              <p:nvPr/>
            </p:nvSpPr>
            <p:spPr bwMode="auto">
              <a:xfrm>
                <a:off x="1968" y="912"/>
                <a:ext cx="336" cy="288"/>
              </a:xfrm>
              <a:prstGeom prst="rect">
                <a:avLst/>
              </a:prstGeom>
              <a:solidFill>
                <a:srgbClr val="286CB6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3157" name="Rectangle 70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336" cy="288"/>
              </a:xfrm>
              <a:prstGeom prst="rect">
                <a:avLst/>
              </a:prstGeom>
              <a:solidFill>
                <a:srgbClr val="286CB6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</a:p>
            </p:txBody>
          </p:sp>
        </p:grpSp>
      </p:grpSp>
      <p:grpSp>
        <p:nvGrpSpPr>
          <p:cNvPr id="18" name="Group 71"/>
          <p:cNvGrpSpPr>
            <a:grpSpLocks/>
          </p:cNvGrpSpPr>
          <p:nvPr/>
        </p:nvGrpSpPr>
        <p:grpSpPr bwMode="auto">
          <a:xfrm>
            <a:off x="3911600" y="2197100"/>
            <a:ext cx="3733800" cy="457200"/>
            <a:chOff x="960" y="1488"/>
            <a:chExt cx="2352" cy="288"/>
          </a:xfrm>
        </p:grpSpPr>
        <p:grpSp>
          <p:nvGrpSpPr>
            <p:cNvPr id="19" name="Group 72"/>
            <p:cNvGrpSpPr>
              <a:grpSpLocks/>
            </p:cNvGrpSpPr>
            <p:nvPr/>
          </p:nvGrpSpPr>
          <p:grpSpPr bwMode="auto">
            <a:xfrm>
              <a:off x="960" y="1488"/>
              <a:ext cx="1344" cy="288"/>
              <a:chOff x="1296" y="912"/>
              <a:chExt cx="1344" cy="288"/>
            </a:xfrm>
          </p:grpSpPr>
          <p:sp>
            <p:nvSpPr>
              <p:cNvPr id="3148" name="Rectangle 73"/>
              <p:cNvSpPr>
                <a:spLocks noChangeArrowheads="1"/>
              </p:cNvSpPr>
              <p:nvPr/>
            </p:nvSpPr>
            <p:spPr bwMode="auto">
              <a:xfrm>
                <a:off x="1296" y="912"/>
                <a:ext cx="336" cy="288"/>
              </a:xfrm>
              <a:prstGeom prst="rect">
                <a:avLst/>
              </a:prstGeom>
              <a:solidFill>
                <a:srgbClr val="286CB6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3149" name="Rectangle 74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336" cy="288"/>
              </a:xfrm>
              <a:prstGeom prst="rect">
                <a:avLst/>
              </a:prstGeom>
              <a:solidFill>
                <a:srgbClr val="286CB6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3150" name="Rectangle 75"/>
              <p:cNvSpPr>
                <a:spLocks noChangeArrowheads="1"/>
              </p:cNvSpPr>
              <p:nvPr/>
            </p:nvSpPr>
            <p:spPr bwMode="auto">
              <a:xfrm>
                <a:off x="1968" y="912"/>
                <a:ext cx="336" cy="288"/>
              </a:xfrm>
              <a:prstGeom prst="rect">
                <a:avLst/>
              </a:prstGeom>
              <a:solidFill>
                <a:srgbClr val="286CB6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</a:p>
            </p:txBody>
          </p:sp>
          <p:sp>
            <p:nvSpPr>
              <p:cNvPr id="3151" name="Rectangle 76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336" cy="288"/>
              </a:xfrm>
              <a:prstGeom prst="rect">
                <a:avLst/>
              </a:prstGeom>
              <a:solidFill>
                <a:srgbClr val="286CB6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</p:grpSp>
        <p:sp>
          <p:nvSpPr>
            <p:cNvPr id="3145" name="Rectangle 77"/>
            <p:cNvSpPr>
              <a:spLocks noChangeArrowheads="1"/>
            </p:cNvSpPr>
            <p:nvPr/>
          </p:nvSpPr>
          <p:spPr bwMode="auto">
            <a:xfrm>
              <a:off x="2304" y="1488"/>
              <a:ext cx="336" cy="288"/>
            </a:xfrm>
            <a:prstGeom prst="rect">
              <a:avLst/>
            </a:prstGeom>
            <a:solidFill>
              <a:srgbClr val="286CB6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3146" name="Rectangle 78"/>
            <p:cNvSpPr>
              <a:spLocks noChangeArrowheads="1"/>
            </p:cNvSpPr>
            <p:nvPr/>
          </p:nvSpPr>
          <p:spPr bwMode="auto">
            <a:xfrm>
              <a:off x="2640" y="1488"/>
              <a:ext cx="336" cy="288"/>
            </a:xfrm>
            <a:prstGeom prst="rect">
              <a:avLst/>
            </a:prstGeom>
            <a:solidFill>
              <a:srgbClr val="286CB6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3147" name="Rectangle 79"/>
            <p:cNvSpPr>
              <a:spLocks noChangeArrowheads="1"/>
            </p:cNvSpPr>
            <p:nvPr/>
          </p:nvSpPr>
          <p:spPr bwMode="auto">
            <a:xfrm>
              <a:off x="2976" y="1488"/>
              <a:ext cx="336" cy="288"/>
            </a:xfrm>
            <a:prstGeom prst="rect">
              <a:avLst/>
            </a:prstGeom>
            <a:solidFill>
              <a:srgbClr val="286CB6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</p:grpSp>
      <p:grpSp>
        <p:nvGrpSpPr>
          <p:cNvPr id="20" name="Group 80"/>
          <p:cNvGrpSpPr>
            <a:grpSpLocks/>
          </p:cNvGrpSpPr>
          <p:nvPr/>
        </p:nvGrpSpPr>
        <p:grpSpPr bwMode="auto">
          <a:xfrm>
            <a:off x="1778000" y="2654300"/>
            <a:ext cx="3733800" cy="457200"/>
            <a:chOff x="960" y="1488"/>
            <a:chExt cx="2352" cy="288"/>
          </a:xfrm>
        </p:grpSpPr>
        <p:grpSp>
          <p:nvGrpSpPr>
            <p:cNvPr id="21" name="Group 81"/>
            <p:cNvGrpSpPr>
              <a:grpSpLocks/>
            </p:cNvGrpSpPr>
            <p:nvPr/>
          </p:nvGrpSpPr>
          <p:grpSpPr bwMode="auto">
            <a:xfrm>
              <a:off x="960" y="1488"/>
              <a:ext cx="1344" cy="288"/>
              <a:chOff x="1296" y="912"/>
              <a:chExt cx="1344" cy="288"/>
            </a:xfrm>
          </p:grpSpPr>
          <p:sp>
            <p:nvSpPr>
              <p:cNvPr id="3140" name="Rectangle 82"/>
              <p:cNvSpPr>
                <a:spLocks noChangeArrowheads="1"/>
              </p:cNvSpPr>
              <p:nvPr/>
            </p:nvSpPr>
            <p:spPr bwMode="auto">
              <a:xfrm>
                <a:off x="1296" y="912"/>
                <a:ext cx="336" cy="288"/>
              </a:xfrm>
              <a:prstGeom prst="rect">
                <a:avLst/>
              </a:prstGeom>
              <a:solidFill>
                <a:srgbClr val="286CB6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</a:p>
            </p:txBody>
          </p:sp>
          <p:sp>
            <p:nvSpPr>
              <p:cNvPr id="3141" name="Rectangle 83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336" cy="288"/>
              </a:xfrm>
              <a:prstGeom prst="rect">
                <a:avLst/>
              </a:prstGeom>
              <a:solidFill>
                <a:srgbClr val="286CB6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  <p:sp>
            <p:nvSpPr>
              <p:cNvPr id="3142" name="Rectangle 84"/>
              <p:cNvSpPr>
                <a:spLocks noChangeArrowheads="1"/>
              </p:cNvSpPr>
              <p:nvPr/>
            </p:nvSpPr>
            <p:spPr bwMode="auto">
              <a:xfrm>
                <a:off x="1968" y="912"/>
                <a:ext cx="336" cy="288"/>
              </a:xfrm>
              <a:prstGeom prst="rect">
                <a:avLst/>
              </a:prstGeom>
              <a:solidFill>
                <a:srgbClr val="286CB6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3143" name="Rectangle 85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336" cy="288"/>
              </a:xfrm>
              <a:prstGeom prst="rect">
                <a:avLst/>
              </a:prstGeom>
              <a:solidFill>
                <a:srgbClr val="286CB6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</p:grpSp>
        <p:sp>
          <p:nvSpPr>
            <p:cNvPr id="3137" name="Rectangle 86"/>
            <p:cNvSpPr>
              <a:spLocks noChangeArrowheads="1"/>
            </p:cNvSpPr>
            <p:nvPr/>
          </p:nvSpPr>
          <p:spPr bwMode="auto">
            <a:xfrm>
              <a:off x="2304" y="1488"/>
              <a:ext cx="336" cy="288"/>
            </a:xfrm>
            <a:prstGeom prst="rect">
              <a:avLst/>
            </a:prstGeom>
            <a:solidFill>
              <a:srgbClr val="286CB6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3138" name="Rectangle 87"/>
            <p:cNvSpPr>
              <a:spLocks noChangeArrowheads="1"/>
            </p:cNvSpPr>
            <p:nvPr/>
          </p:nvSpPr>
          <p:spPr bwMode="auto">
            <a:xfrm>
              <a:off x="2640" y="1488"/>
              <a:ext cx="336" cy="288"/>
            </a:xfrm>
            <a:prstGeom prst="rect">
              <a:avLst/>
            </a:prstGeom>
            <a:solidFill>
              <a:srgbClr val="286CB6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</a:p>
          </p:txBody>
        </p:sp>
        <p:sp>
          <p:nvSpPr>
            <p:cNvPr id="3139" name="Rectangle 88"/>
            <p:cNvSpPr>
              <a:spLocks noChangeArrowheads="1"/>
            </p:cNvSpPr>
            <p:nvPr/>
          </p:nvSpPr>
          <p:spPr bwMode="auto">
            <a:xfrm>
              <a:off x="2976" y="1488"/>
              <a:ext cx="336" cy="288"/>
            </a:xfrm>
            <a:prstGeom prst="rect">
              <a:avLst/>
            </a:prstGeom>
            <a:solidFill>
              <a:srgbClr val="286CB6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</p:grpSp>
      <p:grpSp>
        <p:nvGrpSpPr>
          <p:cNvPr id="22" name="Group 89"/>
          <p:cNvGrpSpPr>
            <a:grpSpLocks/>
          </p:cNvGrpSpPr>
          <p:nvPr/>
        </p:nvGrpSpPr>
        <p:grpSpPr bwMode="auto">
          <a:xfrm>
            <a:off x="1244600" y="3111500"/>
            <a:ext cx="3733800" cy="457200"/>
            <a:chOff x="960" y="1488"/>
            <a:chExt cx="2352" cy="288"/>
          </a:xfrm>
        </p:grpSpPr>
        <p:grpSp>
          <p:nvGrpSpPr>
            <p:cNvPr id="23" name="Group 90"/>
            <p:cNvGrpSpPr>
              <a:grpSpLocks/>
            </p:cNvGrpSpPr>
            <p:nvPr/>
          </p:nvGrpSpPr>
          <p:grpSpPr bwMode="auto">
            <a:xfrm>
              <a:off x="960" y="1488"/>
              <a:ext cx="1344" cy="288"/>
              <a:chOff x="1296" y="912"/>
              <a:chExt cx="1344" cy="288"/>
            </a:xfrm>
          </p:grpSpPr>
          <p:sp>
            <p:nvSpPr>
              <p:cNvPr id="3132" name="Rectangle 91"/>
              <p:cNvSpPr>
                <a:spLocks noChangeArrowheads="1"/>
              </p:cNvSpPr>
              <p:nvPr/>
            </p:nvSpPr>
            <p:spPr bwMode="auto">
              <a:xfrm>
                <a:off x="1296" y="912"/>
                <a:ext cx="336" cy="288"/>
              </a:xfrm>
              <a:prstGeom prst="rect">
                <a:avLst/>
              </a:prstGeom>
              <a:solidFill>
                <a:srgbClr val="286CB6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</a:p>
            </p:txBody>
          </p:sp>
          <p:sp>
            <p:nvSpPr>
              <p:cNvPr id="3133" name="Rectangle 92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336" cy="288"/>
              </a:xfrm>
              <a:prstGeom prst="rect">
                <a:avLst/>
              </a:prstGeom>
              <a:solidFill>
                <a:srgbClr val="286CB6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</a:p>
            </p:txBody>
          </p:sp>
          <p:sp>
            <p:nvSpPr>
              <p:cNvPr id="3134" name="Rectangle 93"/>
              <p:cNvSpPr>
                <a:spLocks noChangeArrowheads="1"/>
              </p:cNvSpPr>
              <p:nvPr/>
            </p:nvSpPr>
            <p:spPr bwMode="auto">
              <a:xfrm>
                <a:off x="1968" y="912"/>
                <a:ext cx="336" cy="288"/>
              </a:xfrm>
              <a:prstGeom prst="rect">
                <a:avLst/>
              </a:prstGeom>
              <a:solidFill>
                <a:srgbClr val="286CB6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3135" name="Rectangle 94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336" cy="288"/>
              </a:xfrm>
              <a:prstGeom prst="rect">
                <a:avLst/>
              </a:prstGeom>
              <a:solidFill>
                <a:srgbClr val="286CB6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</a:p>
            </p:txBody>
          </p:sp>
        </p:grpSp>
        <p:sp>
          <p:nvSpPr>
            <p:cNvPr id="3129" name="Rectangle 95"/>
            <p:cNvSpPr>
              <a:spLocks noChangeArrowheads="1"/>
            </p:cNvSpPr>
            <p:nvPr/>
          </p:nvSpPr>
          <p:spPr bwMode="auto">
            <a:xfrm>
              <a:off x="2304" y="1488"/>
              <a:ext cx="336" cy="288"/>
            </a:xfrm>
            <a:prstGeom prst="rect">
              <a:avLst/>
            </a:prstGeom>
            <a:solidFill>
              <a:srgbClr val="286CB6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3130" name="Rectangle 96"/>
            <p:cNvSpPr>
              <a:spLocks noChangeArrowheads="1"/>
            </p:cNvSpPr>
            <p:nvPr/>
          </p:nvSpPr>
          <p:spPr bwMode="auto">
            <a:xfrm>
              <a:off x="2640" y="1488"/>
              <a:ext cx="336" cy="288"/>
            </a:xfrm>
            <a:prstGeom prst="rect">
              <a:avLst/>
            </a:prstGeom>
            <a:solidFill>
              <a:srgbClr val="286CB6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3131" name="Rectangle 97"/>
            <p:cNvSpPr>
              <a:spLocks noChangeArrowheads="1"/>
            </p:cNvSpPr>
            <p:nvPr/>
          </p:nvSpPr>
          <p:spPr bwMode="auto">
            <a:xfrm>
              <a:off x="2976" y="1488"/>
              <a:ext cx="336" cy="288"/>
            </a:xfrm>
            <a:prstGeom prst="rect">
              <a:avLst/>
            </a:prstGeom>
            <a:solidFill>
              <a:srgbClr val="286CB6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</p:grpSp>
      <p:grpSp>
        <p:nvGrpSpPr>
          <p:cNvPr id="24" name="Group 98"/>
          <p:cNvGrpSpPr>
            <a:grpSpLocks/>
          </p:cNvGrpSpPr>
          <p:nvPr/>
        </p:nvGrpSpPr>
        <p:grpSpPr bwMode="auto">
          <a:xfrm>
            <a:off x="3378200" y="3568700"/>
            <a:ext cx="2133600" cy="457200"/>
            <a:chOff x="1296" y="912"/>
            <a:chExt cx="1344" cy="288"/>
          </a:xfrm>
        </p:grpSpPr>
        <p:sp>
          <p:nvSpPr>
            <p:cNvPr id="3124" name="Rectangle 99"/>
            <p:cNvSpPr>
              <a:spLocks noChangeArrowheads="1"/>
            </p:cNvSpPr>
            <p:nvPr/>
          </p:nvSpPr>
          <p:spPr bwMode="auto">
            <a:xfrm>
              <a:off x="1296" y="912"/>
              <a:ext cx="336" cy="288"/>
            </a:xfrm>
            <a:prstGeom prst="rect">
              <a:avLst/>
            </a:prstGeom>
            <a:solidFill>
              <a:srgbClr val="286CB6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3125" name="Rectangle 100"/>
            <p:cNvSpPr>
              <a:spLocks noChangeArrowheads="1"/>
            </p:cNvSpPr>
            <p:nvPr/>
          </p:nvSpPr>
          <p:spPr bwMode="auto">
            <a:xfrm>
              <a:off x="1632" y="912"/>
              <a:ext cx="336" cy="288"/>
            </a:xfrm>
            <a:prstGeom prst="rect">
              <a:avLst/>
            </a:prstGeom>
            <a:solidFill>
              <a:srgbClr val="286CB6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3126" name="Rectangle 101"/>
            <p:cNvSpPr>
              <a:spLocks noChangeArrowheads="1"/>
            </p:cNvSpPr>
            <p:nvPr/>
          </p:nvSpPr>
          <p:spPr bwMode="auto">
            <a:xfrm>
              <a:off x="1968" y="912"/>
              <a:ext cx="336" cy="288"/>
            </a:xfrm>
            <a:prstGeom prst="rect">
              <a:avLst/>
            </a:prstGeom>
            <a:solidFill>
              <a:srgbClr val="286CB6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3127" name="Rectangle 102"/>
            <p:cNvSpPr>
              <a:spLocks noChangeArrowheads="1"/>
            </p:cNvSpPr>
            <p:nvPr/>
          </p:nvSpPr>
          <p:spPr bwMode="auto">
            <a:xfrm>
              <a:off x="2304" y="912"/>
              <a:ext cx="336" cy="288"/>
            </a:xfrm>
            <a:prstGeom prst="rect">
              <a:avLst/>
            </a:prstGeom>
            <a:solidFill>
              <a:srgbClr val="286CB6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</p:grpSp>
      <p:sp>
        <p:nvSpPr>
          <p:cNvPr id="86119" name="Rectangle 103"/>
          <p:cNvSpPr>
            <a:spLocks noChangeArrowheads="1"/>
          </p:cNvSpPr>
          <p:nvPr/>
        </p:nvSpPr>
        <p:spPr bwMode="auto">
          <a:xfrm>
            <a:off x="1600200" y="4343400"/>
            <a:ext cx="6172200" cy="1143000"/>
          </a:xfrm>
          <a:prstGeom prst="rect">
            <a:avLst/>
          </a:prstGeom>
          <a:solidFill>
            <a:srgbClr val="8000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Our house has a big  ……..</a:t>
            </a:r>
          </a:p>
        </p:txBody>
      </p:sp>
      <p:sp>
        <p:nvSpPr>
          <p:cNvPr id="86120" name="Rectangle 104"/>
          <p:cNvSpPr>
            <a:spLocks noChangeArrowheads="1"/>
          </p:cNvSpPr>
          <p:nvPr/>
        </p:nvSpPr>
        <p:spPr bwMode="auto">
          <a:xfrm>
            <a:off x="609600" y="1282700"/>
            <a:ext cx="533400" cy="457200"/>
          </a:xfrm>
          <a:prstGeom prst="rect">
            <a:avLst/>
          </a:prstGeom>
          <a:solidFill>
            <a:srgbClr val="FFFF00"/>
          </a:solidFill>
          <a:ln w="19050" algn="ctr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6121" name="Rectangle 105"/>
          <p:cNvSpPr>
            <a:spLocks noChangeArrowheads="1"/>
          </p:cNvSpPr>
          <p:nvPr/>
        </p:nvSpPr>
        <p:spPr bwMode="auto">
          <a:xfrm>
            <a:off x="609600" y="1739900"/>
            <a:ext cx="533400" cy="457200"/>
          </a:xfrm>
          <a:prstGeom prst="rect">
            <a:avLst/>
          </a:prstGeom>
          <a:solidFill>
            <a:srgbClr val="FFFF00"/>
          </a:solidFill>
          <a:ln w="19050" algn="ctr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6123" name="Rectangle 107"/>
          <p:cNvSpPr>
            <a:spLocks noChangeArrowheads="1"/>
          </p:cNvSpPr>
          <p:nvPr/>
        </p:nvSpPr>
        <p:spPr bwMode="auto">
          <a:xfrm>
            <a:off x="609600" y="2197100"/>
            <a:ext cx="533400" cy="457200"/>
          </a:xfrm>
          <a:prstGeom prst="rect">
            <a:avLst/>
          </a:prstGeom>
          <a:solidFill>
            <a:srgbClr val="FFFF00"/>
          </a:solidFill>
          <a:ln w="19050" algn="ctr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6125" name="Rectangle 109"/>
          <p:cNvSpPr>
            <a:spLocks noChangeArrowheads="1"/>
          </p:cNvSpPr>
          <p:nvPr/>
        </p:nvSpPr>
        <p:spPr bwMode="auto">
          <a:xfrm>
            <a:off x="609600" y="2654300"/>
            <a:ext cx="533400" cy="457200"/>
          </a:xfrm>
          <a:prstGeom prst="rect">
            <a:avLst/>
          </a:prstGeom>
          <a:solidFill>
            <a:srgbClr val="FFFF00"/>
          </a:solidFill>
          <a:ln w="19050" algn="ctr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6127" name="Rectangle 111"/>
          <p:cNvSpPr>
            <a:spLocks noChangeArrowheads="1"/>
          </p:cNvSpPr>
          <p:nvPr/>
        </p:nvSpPr>
        <p:spPr bwMode="auto">
          <a:xfrm>
            <a:off x="609600" y="3111500"/>
            <a:ext cx="533400" cy="457200"/>
          </a:xfrm>
          <a:prstGeom prst="rect">
            <a:avLst/>
          </a:prstGeom>
          <a:solidFill>
            <a:srgbClr val="FFFF00"/>
          </a:solidFill>
          <a:ln w="19050" algn="ctr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86129" name="Picture 113" descr="258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114800"/>
            <a:ext cx="3505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130" name="Rectangle 114"/>
          <p:cNvSpPr>
            <a:spLocks noChangeArrowheads="1"/>
          </p:cNvSpPr>
          <p:nvPr/>
        </p:nvSpPr>
        <p:spPr bwMode="auto">
          <a:xfrm>
            <a:off x="609600" y="3568700"/>
            <a:ext cx="533400" cy="457200"/>
          </a:xfrm>
          <a:prstGeom prst="rect">
            <a:avLst/>
          </a:prstGeom>
          <a:solidFill>
            <a:srgbClr val="FFFF00"/>
          </a:solidFill>
          <a:ln w="19050" algn="ctr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grpSp>
        <p:nvGrpSpPr>
          <p:cNvPr id="25" name="Group 116"/>
          <p:cNvGrpSpPr>
            <a:grpSpLocks/>
          </p:cNvGrpSpPr>
          <p:nvPr/>
        </p:nvGrpSpPr>
        <p:grpSpPr bwMode="auto">
          <a:xfrm>
            <a:off x="4445000" y="825500"/>
            <a:ext cx="533400" cy="3213100"/>
            <a:chOff x="2640" y="864"/>
            <a:chExt cx="336" cy="2016"/>
          </a:xfrm>
        </p:grpSpPr>
        <p:grpSp>
          <p:nvGrpSpPr>
            <p:cNvPr id="26" name="Group 117"/>
            <p:cNvGrpSpPr>
              <a:grpSpLocks/>
            </p:cNvGrpSpPr>
            <p:nvPr/>
          </p:nvGrpSpPr>
          <p:grpSpPr bwMode="auto">
            <a:xfrm>
              <a:off x="2640" y="1152"/>
              <a:ext cx="336" cy="1728"/>
              <a:chOff x="2640" y="1152"/>
              <a:chExt cx="336" cy="1728"/>
            </a:xfrm>
          </p:grpSpPr>
          <p:sp>
            <p:nvSpPr>
              <p:cNvPr id="3118" name="Rectangle 118"/>
              <p:cNvSpPr>
                <a:spLocks noChangeArrowheads="1"/>
              </p:cNvSpPr>
              <p:nvPr/>
            </p:nvSpPr>
            <p:spPr bwMode="auto">
              <a:xfrm>
                <a:off x="2640" y="1152"/>
                <a:ext cx="336" cy="288"/>
              </a:xfrm>
              <a:prstGeom prst="rect">
                <a:avLst/>
              </a:prstGeom>
              <a:solidFill>
                <a:srgbClr val="FF0000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3119" name="Rectangle 119"/>
              <p:cNvSpPr>
                <a:spLocks noChangeArrowheads="1"/>
              </p:cNvSpPr>
              <p:nvPr/>
            </p:nvSpPr>
            <p:spPr bwMode="auto">
              <a:xfrm>
                <a:off x="2640" y="1440"/>
                <a:ext cx="336" cy="288"/>
              </a:xfrm>
              <a:prstGeom prst="rect">
                <a:avLst/>
              </a:prstGeom>
              <a:solidFill>
                <a:srgbClr val="FF0000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3120" name="Rectangle 120"/>
              <p:cNvSpPr>
                <a:spLocks noChangeArrowheads="1"/>
              </p:cNvSpPr>
              <p:nvPr/>
            </p:nvSpPr>
            <p:spPr bwMode="auto">
              <a:xfrm>
                <a:off x="2640" y="1728"/>
                <a:ext cx="336" cy="288"/>
              </a:xfrm>
              <a:prstGeom prst="rect">
                <a:avLst/>
              </a:prstGeom>
              <a:solidFill>
                <a:srgbClr val="FF0000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3121" name="Rectangle 121"/>
              <p:cNvSpPr>
                <a:spLocks noChangeArrowheads="1"/>
              </p:cNvSpPr>
              <p:nvPr/>
            </p:nvSpPr>
            <p:spPr bwMode="auto">
              <a:xfrm>
                <a:off x="2640" y="2016"/>
                <a:ext cx="336" cy="288"/>
              </a:xfrm>
              <a:prstGeom prst="rect">
                <a:avLst/>
              </a:prstGeom>
              <a:solidFill>
                <a:srgbClr val="FF0000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</a:p>
            </p:txBody>
          </p:sp>
          <p:sp>
            <p:nvSpPr>
              <p:cNvPr id="3122" name="Rectangle 122"/>
              <p:cNvSpPr>
                <a:spLocks noChangeArrowheads="1"/>
              </p:cNvSpPr>
              <p:nvPr/>
            </p:nvSpPr>
            <p:spPr bwMode="auto">
              <a:xfrm>
                <a:off x="2640" y="2304"/>
                <a:ext cx="336" cy="288"/>
              </a:xfrm>
              <a:prstGeom prst="rect">
                <a:avLst/>
              </a:prstGeom>
              <a:solidFill>
                <a:srgbClr val="FF0000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</a:p>
            </p:txBody>
          </p:sp>
          <p:sp>
            <p:nvSpPr>
              <p:cNvPr id="3123" name="Rectangle 123"/>
              <p:cNvSpPr>
                <a:spLocks noChangeArrowheads="1"/>
              </p:cNvSpPr>
              <p:nvPr/>
            </p:nvSpPr>
            <p:spPr bwMode="auto">
              <a:xfrm>
                <a:off x="2640" y="2592"/>
                <a:ext cx="336" cy="288"/>
              </a:xfrm>
              <a:prstGeom prst="rect">
                <a:avLst/>
              </a:prstGeom>
              <a:solidFill>
                <a:srgbClr val="FF0000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</p:grpSp>
        <p:sp>
          <p:nvSpPr>
            <p:cNvPr id="3117" name="AutoShape 124"/>
            <p:cNvSpPr>
              <a:spLocks noChangeArrowheads="1"/>
            </p:cNvSpPr>
            <p:nvPr/>
          </p:nvSpPr>
          <p:spPr bwMode="auto">
            <a:xfrm>
              <a:off x="2712" y="864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0000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6141" name="Rectangle 125"/>
          <p:cNvSpPr>
            <a:spLocks noChangeArrowheads="1"/>
          </p:cNvSpPr>
          <p:nvPr/>
        </p:nvSpPr>
        <p:spPr bwMode="auto">
          <a:xfrm>
            <a:off x="-12700" y="6337300"/>
            <a:ext cx="1295400" cy="533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RED</a:t>
            </a:r>
          </a:p>
        </p:txBody>
      </p:sp>
      <p:sp>
        <p:nvSpPr>
          <p:cNvPr id="86142" name="Rectangle 126"/>
          <p:cNvSpPr>
            <a:spLocks noChangeArrowheads="1"/>
          </p:cNvSpPr>
          <p:nvPr/>
        </p:nvSpPr>
        <p:spPr bwMode="auto">
          <a:xfrm>
            <a:off x="7848600" y="6324600"/>
            <a:ext cx="1295400" cy="5334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YELLOW</a:t>
            </a:r>
          </a:p>
        </p:txBody>
      </p:sp>
      <p:pic>
        <p:nvPicPr>
          <p:cNvPr id="86143" name="Picture 127" descr="flower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4600" y="6497638"/>
            <a:ext cx="3937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144" name="Picture 128" descr="flower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0" y="6497638"/>
            <a:ext cx="3937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145" name="Picture 129" descr="flower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6497638"/>
            <a:ext cx="3937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146" name="Picture 130" descr="flower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8100" y="6053138"/>
            <a:ext cx="3937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147" name="Picture 131" descr="flower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0" y="6053138"/>
            <a:ext cx="3937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148" name="Picture 132" descr="flower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0" y="6053138"/>
            <a:ext cx="3937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149" name="Picture 133" descr="flower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0" y="6488113"/>
            <a:ext cx="4191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150" name="Picture 134" descr="flower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0" y="6488113"/>
            <a:ext cx="4191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151" name="Picture 135" descr="flower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2200" y="6488113"/>
            <a:ext cx="4191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152" name="Picture 136" descr="flower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0" y="6030913"/>
            <a:ext cx="4191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153" name="Picture 137" descr="flower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0" y="6030913"/>
            <a:ext cx="4191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154" name="Picture 138" descr="flower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2200" y="6030913"/>
            <a:ext cx="4191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155" name="Picture 139" descr="a tre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962400"/>
            <a:ext cx="2044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2" name="AutoShape 140"/>
          <p:cNvSpPr>
            <a:spLocks noChangeArrowheads="1"/>
          </p:cNvSpPr>
          <p:nvPr/>
        </p:nvSpPr>
        <p:spPr bwMode="auto">
          <a:xfrm>
            <a:off x="4559300" y="838200"/>
            <a:ext cx="304800" cy="420688"/>
          </a:xfrm>
          <a:prstGeom prst="downArrow">
            <a:avLst>
              <a:gd name="adj1" fmla="val 50000"/>
              <a:gd name="adj2" fmla="val 3450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86157" name="Picture 141" descr="stadium-10"/>
          <p:cNvPicPr>
            <a:picLocks noChangeAspect="1" noChangeArrowheads="1"/>
          </p:cNvPicPr>
          <p:nvPr/>
        </p:nvPicPr>
        <p:blipFill>
          <a:blip r:embed="rId5" cstate="print"/>
          <a:srcRect t="8450"/>
          <a:stretch>
            <a:fillRect/>
          </a:stretch>
        </p:blipFill>
        <p:spPr bwMode="auto">
          <a:xfrm>
            <a:off x="2209800" y="4038600"/>
            <a:ext cx="4343400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159" name="Picture 143" descr="nong-thon-mo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4110038"/>
            <a:ext cx="4076700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160" name="Picture 144" descr="benh vi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4102100"/>
            <a:ext cx="38100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" name="Title 1"/>
          <p:cNvSpPr txBox="1">
            <a:spLocks/>
          </p:cNvSpPr>
          <p:nvPr/>
        </p:nvSpPr>
        <p:spPr>
          <a:xfrm>
            <a:off x="0" y="0"/>
            <a:ext cx="2590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*.Warm up: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1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6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6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1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6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6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1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6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6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12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6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6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1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6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6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60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6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8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8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8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8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8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8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1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6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8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8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8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8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8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8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142"/>
                  </p:tgtEl>
                </p:cond>
              </p:nextCondLst>
            </p:seq>
          </p:childTnLst>
        </p:cTn>
      </p:par>
    </p:tnLst>
    <p:bldLst>
      <p:bldP spid="861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f) Where is the house?</a:t>
            </a:r>
            <a:endParaRPr lang="en-US" sz="60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2296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It’s in front of the trees.</a:t>
            </a:r>
            <a:endParaRPr lang="en-US" sz="5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305800" y="60198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1" name="Picture 3" descr="Hoasen4_pilot_v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4" descr="Narrow vertical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295400"/>
            <a:ext cx="7848600" cy="3048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8111"/>
              </a:avLst>
            </a:prstTxWarp>
          </a:bodyPr>
          <a:lstStyle/>
          <a:p>
            <a:pPr algn="ctr"/>
            <a:r>
              <a:rPr lang="en-US" sz="44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lucky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05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457200" y="4495800"/>
            <a:ext cx="8229600" cy="16160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644"/>
              </a:avLst>
            </a:prstTxWarp>
          </a:bodyPr>
          <a:lstStyle/>
          <a:p>
            <a:pPr algn="ctr"/>
            <a:r>
              <a:rPr lang="en-US" sz="4400" b="1" kern="10" spc="-4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You are lucky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00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60" name="WordArt 4" descr="Narrow vertical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3400" y="1905001"/>
            <a:ext cx="7848600" cy="3048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8111"/>
              </a:avLst>
            </a:prstTxWarp>
          </a:bodyPr>
          <a:lstStyle/>
          <a:p>
            <a:pPr algn="ctr"/>
            <a:r>
              <a:rPr lang="en-US" sz="44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lucky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07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084" name="WordArt 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0" y="1905000"/>
            <a:ext cx="8534400" cy="3352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Lucky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304800"/>
            <a:ext cx="103632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90600" y="1524000"/>
            <a:ext cx="7543800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UNIT 6: PLACES</a:t>
            </a:r>
            <a:endParaRPr lang="en-US" sz="6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1371600" y="2895600"/>
            <a:ext cx="6248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Lesson 4: Period 36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914400" y="3962400"/>
            <a:ext cx="7391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63AD8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Around the house: C1 - 2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63AD8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76600" y="0"/>
            <a:ext cx="5867400" cy="6096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CC00CC"/>
                </a:solidFill>
              </a:rPr>
              <a:t>   </a:t>
            </a:r>
            <a:r>
              <a:rPr lang="en-US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Monday, November 17</a:t>
            </a:r>
            <a:r>
              <a:rPr lang="en-US" b="1" baseline="300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2014</a:t>
            </a:r>
            <a:endParaRPr lang="en-US" b="1" dirty="0" smtClean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53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6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352800"/>
            <a:ext cx="4267200" cy="3048000"/>
          </a:xfrm>
          <a:prstGeom prst="rect">
            <a:avLst/>
          </a:prstGeom>
          <a:solidFill>
            <a:srgbClr val="FF3300"/>
          </a:solidFill>
          <a:ln w="76200" cmpd="tri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609600" y="2895600"/>
            <a:ext cx="4038600" cy="1219200"/>
          </a:xfrm>
          <a:prstGeom prst="cloudCallout">
            <a:avLst>
              <a:gd name="adj1" fmla="val 22523"/>
              <a:gd name="adj2" fmla="val 4426"/>
            </a:avLst>
          </a:prstGeom>
          <a:solidFill>
            <a:srgbClr val="0DD7E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What is this?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52400" y="1219200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a well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(n):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5638800" y="990600"/>
            <a:ext cx="2514600" cy="1295400"/>
          </a:xfrm>
          <a:prstGeom prst="cloudCallout">
            <a:avLst>
              <a:gd name="adj1" fmla="val -26704"/>
              <a:gd name="adj2" fmla="val 1078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What is this?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52400" y="1905000"/>
            <a:ext cx="35814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2312FC"/>
                </a:solidFill>
                <a:latin typeface="Times New Roman" pitchFamily="18" charset="0"/>
                <a:cs typeface="Times New Roman" pitchFamily="18" charset="0"/>
              </a:rPr>
              <a:t>- a </a:t>
            </a:r>
            <a:r>
              <a:rPr lang="en-US" sz="3200" dirty="0" smtClean="0">
                <a:solidFill>
                  <a:srgbClr val="2312FC"/>
                </a:solidFill>
                <a:latin typeface="Times New Roman" pitchFamily="18" charset="0"/>
                <a:cs typeface="Times New Roman" pitchFamily="18" charset="0"/>
              </a:rPr>
              <a:t>mountain:(n)</a:t>
            </a:r>
            <a:endParaRPr lang="en-US" sz="3200" dirty="0">
              <a:solidFill>
                <a:srgbClr val="2312F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3657600" y="1219200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B00279"/>
                </a:solidFill>
                <a:latin typeface="Times New Roman" pitchFamily="18" charset="0"/>
                <a:cs typeface="Times New Roman" pitchFamily="18" charset="0"/>
              </a:rPr>
              <a:t>Cái</a:t>
            </a:r>
            <a:r>
              <a:rPr lang="en-US" sz="3200" dirty="0" smtClean="0">
                <a:solidFill>
                  <a:srgbClr val="B002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B00279"/>
                </a:solidFill>
                <a:latin typeface="Times New Roman" pitchFamily="18" charset="0"/>
                <a:cs typeface="Times New Roman" pitchFamily="18" charset="0"/>
              </a:rPr>
              <a:t>giếng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3657600" y="182880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B00279"/>
                </a:solidFill>
                <a:latin typeface="Times New Roman" pitchFamily="18" charset="0"/>
                <a:cs typeface="Times New Roman" pitchFamily="18" charset="0"/>
              </a:rPr>
              <a:t>Ngọn</a:t>
            </a:r>
            <a:r>
              <a:rPr lang="en-US" sz="3200" dirty="0" smtClean="0">
                <a:solidFill>
                  <a:srgbClr val="B002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B00279"/>
                </a:solidFill>
                <a:latin typeface="Times New Roman" pitchFamily="18" charset="0"/>
                <a:cs typeface="Times New Roman" pitchFamily="18" charset="0"/>
              </a:rPr>
              <a:t>núi</a:t>
            </a:r>
            <a:endParaRPr lang="en-US" sz="3200" dirty="0">
              <a:solidFill>
                <a:srgbClr val="B0027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0" y="38100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>
                <a:solidFill>
                  <a:srgbClr val="000000"/>
                </a:solidFill>
                <a:latin typeface="Times New Roman" pitchFamily="18" charset="0"/>
              </a:rPr>
              <a:t>*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sz="3600" b="1" u="sng" dirty="0">
                <a:solidFill>
                  <a:srgbClr val="000000"/>
                </a:solidFill>
                <a:latin typeface="Times New Roman" pitchFamily="18" charset="0"/>
              </a:rPr>
              <a:t>New words</a:t>
            </a:r>
          </a:p>
        </p:txBody>
      </p:sp>
      <p:pic>
        <p:nvPicPr>
          <p:cNvPr id="5130" name="Picture 14" descr="Microsoft PowerPoint - [bai_6_A123_english_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791200"/>
            <a:ext cx="304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158750" y="2590800"/>
            <a:ext cx="3651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in front of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:(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prep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3657600" y="2590800"/>
            <a:ext cx="304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B00279"/>
                </a:solidFill>
              </a:rPr>
              <a:t> </a:t>
            </a:r>
            <a:r>
              <a:rPr lang="en-US" sz="3200" dirty="0" err="1" smtClean="0">
                <a:solidFill>
                  <a:srgbClr val="B00279"/>
                </a:solidFill>
                <a:latin typeface="Times New Roman" pitchFamily="18" charset="0"/>
                <a:cs typeface="Times New Roman" pitchFamily="18" charset="0"/>
              </a:rPr>
              <a:t>Phía</a:t>
            </a:r>
            <a:r>
              <a:rPr lang="en-US" sz="3200" dirty="0" smtClean="0">
                <a:solidFill>
                  <a:srgbClr val="B002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B00279"/>
                </a:solidFill>
                <a:latin typeface="Times New Roman" pitchFamily="18" charset="0"/>
                <a:cs typeface="Times New Roman" pitchFamily="18" charset="0"/>
              </a:rPr>
              <a:t>trước</a:t>
            </a:r>
            <a:endParaRPr lang="en-US" sz="3200" dirty="0">
              <a:solidFill>
                <a:srgbClr val="B00279"/>
              </a:solidFill>
            </a:endParaRPr>
          </a:p>
        </p:txBody>
      </p:sp>
      <p:sp>
        <p:nvSpPr>
          <p:cNvPr id="5133" name="Text Box 21"/>
          <p:cNvSpPr txBox="1">
            <a:spLocks noChangeArrowheads="1"/>
          </p:cNvSpPr>
          <p:nvPr/>
        </p:nvSpPr>
        <p:spPr bwMode="auto">
          <a:xfrm>
            <a:off x="457200" y="4572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152400" y="327660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behind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:(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prep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3733800" y="3276600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B00279"/>
                </a:solidFill>
                <a:latin typeface="Times New Roman" pitchFamily="18" charset="0"/>
                <a:cs typeface="Times New Roman" pitchFamily="18" charset="0"/>
              </a:rPr>
              <a:t>Phía</a:t>
            </a:r>
            <a:r>
              <a:rPr lang="en-US" sz="3200" dirty="0" smtClean="0">
                <a:solidFill>
                  <a:srgbClr val="B002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B0027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200" dirty="0">
              <a:solidFill>
                <a:srgbClr val="B0027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4" name="Text Box 24"/>
          <p:cNvSpPr txBox="1">
            <a:spLocks noChangeArrowheads="1"/>
          </p:cNvSpPr>
          <p:nvPr/>
        </p:nvSpPr>
        <p:spPr bwMode="auto">
          <a:xfrm>
            <a:off x="152400" y="3962400"/>
            <a:ext cx="434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to the left of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:( 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prep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5" name="Text Box 25"/>
          <p:cNvSpPr txBox="1">
            <a:spLocks noChangeArrowheads="1"/>
          </p:cNvSpPr>
          <p:nvPr/>
        </p:nvSpPr>
        <p:spPr bwMode="auto">
          <a:xfrm>
            <a:off x="3962400" y="40386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B0027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 smtClean="0">
                <a:solidFill>
                  <a:srgbClr val="B002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B00279"/>
                </a:solidFill>
                <a:latin typeface="Times New Roman" pitchFamily="18" charset="0"/>
                <a:cs typeface="Times New Roman" pitchFamily="18" charset="0"/>
              </a:rPr>
              <a:t>trái</a:t>
            </a:r>
            <a:endParaRPr lang="en-US" sz="3200" dirty="0">
              <a:solidFill>
                <a:srgbClr val="B0027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152400" y="4724400"/>
            <a:ext cx="449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to the right of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:( 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prep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7" name="Text Box 27"/>
          <p:cNvSpPr txBox="1">
            <a:spLocks noChangeArrowheads="1"/>
          </p:cNvSpPr>
          <p:nvPr/>
        </p:nvSpPr>
        <p:spPr bwMode="auto">
          <a:xfrm>
            <a:off x="4114800" y="4800600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B0027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 smtClean="0">
                <a:solidFill>
                  <a:srgbClr val="B002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B00279"/>
                </a:solidFill>
                <a:latin typeface="Times New Roman" pitchFamily="18" charset="0"/>
                <a:cs typeface="Times New Roman" pitchFamily="18" charset="0"/>
              </a:rPr>
              <a:t>phải</a:t>
            </a:r>
            <a:endParaRPr lang="en-US" sz="3200" dirty="0">
              <a:solidFill>
                <a:srgbClr val="B0027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1" name="Line 31"/>
          <p:cNvSpPr>
            <a:spLocks noChangeShapeType="1"/>
          </p:cNvSpPr>
          <p:nvPr/>
        </p:nvSpPr>
        <p:spPr bwMode="auto">
          <a:xfrm>
            <a:off x="7162800" y="5212081"/>
            <a:ext cx="1295400" cy="45719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712" name="Line 32"/>
          <p:cNvSpPr>
            <a:spLocks noChangeShapeType="1"/>
          </p:cNvSpPr>
          <p:nvPr/>
        </p:nvSpPr>
        <p:spPr bwMode="auto">
          <a:xfrm>
            <a:off x="6858000" y="5562600"/>
            <a:ext cx="0" cy="685800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13" name="Line 33"/>
          <p:cNvSpPr>
            <a:spLocks noChangeShapeType="1"/>
          </p:cNvSpPr>
          <p:nvPr/>
        </p:nvSpPr>
        <p:spPr bwMode="auto">
          <a:xfrm flipH="1">
            <a:off x="5562600" y="1981200"/>
            <a:ext cx="838200" cy="1828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15" name="Line 35"/>
          <p:cNvSpPr>
            <a:spLocks noChangeShapeType="1"/>
          </p:cNvSpPr>
          <p:nvPr/>
        </p:nvSpPr>
        <p:spPr bwMode="auto">
          <a:xfrm>
            <a:off x="3352800" y="3505200"/>
            <a:ext cx="1828800" cy="1600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10" name="Line 30"/>
          <p:cNvSpPr>
            <a:spLocks noChangeShapeType="1"/>
          </p:cNvSpPr>
          <p:nvPr/>
        </p:nvSpPr>
        <p:spPr bwMode="auto">
          <a:xfrm flipH="1">
            <a:off x="5334000" y="5029200"/>
            <a:ext cx="114300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362200" y="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Unit 6: Lesson 4: Around the house: C1-2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7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7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71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71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nimBg="1"/>
      <p:bldP spid="71684" grpId="0"/>
      <p:bldP spid="71685" grpId="0" animBg="1"/>
      <p:bldP spid="71686" grpId="0" animBg="1"/>
      <p:bldP spid="71687" grpId="0"/>
      <p:bldP spid="71688" grpId="0"/>
      <p:bldP spid="71698" grpId="0"/>
      <p:bldP spid="71699" grpId="0"/>
      <p:bldP spid="71702" grpId="0"/>
      <p:bldP spid="71703" grpId="0"/>
      <p:bldP spid="71704" grpId="0"/>
      <p:bldP spid="71705" grpId="0"/>
      <p:bldP spid="71706" grpId="0"/>
      <p:bldP spid="71707" grpId="0"/>
      <p:bldP spid="71711" grpId="0" animBg="1"/>
      <p:bldP spid="71711" grpId="1" animBg="1"/>
      <p:bldP spid="71712" grpId="0" animBg="1"/>
      <p:bldP spid="71712" grpId="1" animBg="1"/>
      <p:bldP spid="71713" grpId="0" animBg="1"/>
      <p:bldP spid="71715" grpId="0" animBg="1"/>
      <p:bldP spid="71710" grpId="0" animBg="1"/>
      <p:bldP spid="717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Frames PPT 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14600" y="609600"/>
            <a:ext cx="4648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What and where?</a:t>
            </a:r>
            <a:endParaRPr lang="en-US" sz="44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1524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Unit 6: Lesson 4: Around the house: C1-2 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228600" y="1600200"/>
            <a:ext cx="2743200" cy="1295400"/>
          </a:xfrm>
          <a:prstGeom prst="cloudCallout">
            <a:avLst>
              <a:gd name="adj1" fmla="val -26704"/>
              <a:gd name="adj2" fmla="val 1078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6248400" y="1676400"/>
            <a:ext cx="2514600" cy="1295400"/>
          </a:xfrm>
          <a:prstGeom prst="cloudCallout">
            <a:avLst>
              <a:gd name="adj1" fmla="val -26704"/>
              <a:gd name="adj2" fmla="val 1078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2438400" y="2743200"/>
            <a:ext cx="3505200" cy="1295400"/>
          </a:xfrm>
          <a:prstGeom prst="cloudCallout">
            <a:avLst>
              <a:gd name="adj1" fmla="val -26704"/>
              <a:gd name="adj2" fmla="val 1078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533400" y="4267200"/>
            <a:ext cx="2514600" cy="1295400"/>
          </a:xfrm>
          <a:prstGeom prst="cloudCallout">
            <a:avLst>
              <a:gd name="adj1" fmla="val -26704"/>
              <a:gd name="adj2" fmla="val 1078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5486400" y="3810000"/>
            <a:ext cx="3276600" cy="1295400"/>
          </a:xfrm>
          <a:prstGeom prst="cloudCallout">
            <a:avLst>
              <a:gd name="adj1" fmla="val -26704"/>
              <a:gd name="adj2" fmla="val 1078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3429000" y="5257800"/>
            <a:ext cx="2819400" cy="1295400"/>
          </a:xfrm>
          <a:prstGeom prst="cloudCallout">
            <a:avLst>
              <a:gd name="adj1" fmla="val -26704"/>
              <a:gd name="adj2" fmla="val 1078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1800" y="1905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2312FC"/>
                </a:solidFill>
                <a:latin typeface="Times New Roman" pitchFamily="18" charset="0"/>
                <a:cs typeface="Times New Roman" pitchFamily="18" charset="0"/>
              </a:rPr>
              <a:t>a well</a:t>
            </a:r>
            <a:endParaRPr lang="en-US" sz="3600" dirty="0">
              <a:solidFill>
                <a:srgbClr val="2312F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" y="1828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2312FC"/>
                </a:solidFill>
                <a:latin typeface="Times New Roman" pitchFamily="18" charset="0"/>
                <a:cs typeface="Times New Roman" pitchFamily="18" charset="0"/>
              </a:rPr>
              <a:t>in front of</a:t>
            </a:r>
            <a:endParaRPr lang="en-US" sz="3600" dirty="0">
              <a:solidFill>
                <a:srgbClr val="2312F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2819400" y="2971800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right of 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914400" y="4572000"/>
            <a:ext cx="182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behind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5791200" y="4038600"/>
            <a:ext cx="289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 the left of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10000" y="5486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2312FC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600" dirty="0" err="1" smtClean="0">
                <a:solidFill>
                  <a:srgbClr val="2312FC"/>
                </a:solidFill>
                <a:latin typeface="Times New Roman" pitchFamily="18" charset="0"/>
                <a:cs typeface="Times New Roman" pitchFamily="18" charset="0"/>
              </a:rPr>
              <a:t>moutain</a:t>
            </a:r>
            <a:endParaRPr lang="en-US" sz="3600" dirty="0">
              <a:solidFill>
                <a:srgbClr val="2312F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95400" y="1143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15200" y="1219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38600" y="2286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3810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10400" y="3429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8200" y="4876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4" grpId="0"/>
      <p:bldP spid="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28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0" y="762000"/>
            <a:ext cx="4267200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Look at the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house.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0" y="1219200"/>
            <a:ext cx="5257800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In front of the house, there is a big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yard.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0" y="1676400"/>
            <a:ext cx="5549900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Behind the house, there are tall trees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200400" y="6213475"/>
            <a:ext cx="1263650" cy="2016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7346950" y="6213475"/>
            <a:ext cx="1263650" cy="2016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0" y="3048000"/>
            <a:ext cx="6172200" cy="5155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To the right of the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house, there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are flowers</a:t>
            </a:r>
          </a:p>
        </p:txBody>
      </p:sp>
      <p:sp>
        <p:nvSpPr>
          <p:cNvPr id="39979" name="Rectangle 43"/>
          <p:cNvSpPr>
            <a:spLocks noChangeArrowheads="1"/>
          </p:cNvSpPr>
          <p:nvPr/>
        </p:nvSpPr>
        <p:spPr bwMode="auto">
          <a:xfrm>
            <a:off x="533400" y="6248400"/>
            <a:ext cx="17526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80" name="Rectangle 44"/>
          <p:cNvSpPr>
            <a:spLocks noChangeArrowheads="1"/>
          </p:cNvSpPr>
          <p:nvPr/>
        </p:nvSpPr>
        <p:spPr bwMode="auto">
          <a:xfrm>
            <a:off x="6934200" y="6248400"/>
            <a:ext cx="17526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988" name="around the hous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</p:spPr>
      </p:pic>
      <p:sp>
        <p:nvSpPr>
          <p:cNvPr id="39997" name="WordArt 61"/>
          <p:cNvSpPr>
            <a:spLocks noChangeArrowheads="1" noChangeShapeType="1" noTextEdit="1"/>
          </p:cNvSpPr>
          <p:nvPr/>
        </p:nvSpPr>
        <p:spPr bwMode="auto">
          <a:xfrm>
            <a:off x="1219200" y="0"/>
            <a:ext cx="7010400" cy="6270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66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Listen and read</a:t>
            </a: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0" y="2590800"/>
            <a:ext cx="4953000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To the left of the house, there is a well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0" y="2133600"/>
            <a:ext cx="5257800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Behind the tall trees, there are mountains</a:t>
            </a:r>
          </a:p>
        </p:txBody>
      </p:sp>
      <p:pic>
        <p:nvPicPr>
          <p:cNvPr id="31" name="Picture 9" descr="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733800"/>
            <a:ext cx="7696200" cy="3124200"/>
          </a:xfrm>
          <a:prstGeom prst="rect">
            <a:avLst/>
          </a:prstGeom>
          <a:solidFill>
            <a:srgbClr val="FF3300"/>
          </a:solidFill>
          <a:ln w="76200" cmpd="tri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88"/>
                </p:tgtEl>
              </p:cMediaNode>
            </p:audio>
          </p:childTnLst>
        </p:cTn>
      </p:par>
    </p:tnLst>
    <p:bldLst>
      <p:bldP spid="399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13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85800" y="1752600"/>
            <a:ext cx="434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1.There is a big yard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85800" y="2514600"/>
            <a:ext cx="7435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2.There are tall trees behind the house.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09600" y="3429000"/>
            <a:ext cx="2943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3.There is a well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09600" y="4191000"/>
            <a:ext cx="7131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4.There are mountains behind the tall trees 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09600" y="5029200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5.There are flowers to the right of the house.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4114800" y="1752600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to the left of the house.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4114800" y="1752600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in front of the house.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3429000" y="3429000"/>
            <a:ext cx="434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to the right of the house.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3429000" y="3429000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to the left of the house.</a:t>
            </a:r>
          </a:p>
        </p:txBody>
      </p:sp>
      <p:sp>
        <p:nvSpPr>
          <p:cNvPr id="39958" name="WordArt 22"/>
          <p:cNvSpPr>
            <a:spLocks noChangeArrowheads="1" noChangeShapeType="1" noTextEdit="1"/>
          </p:cNvSpPr>
          <p:nvPr/>
        </p:nvSpPr>
        <p:spPr bwMode="auto">
          <a:xfrm>
            <a:off x="8001000" y="5257800"/>
            <a:ext cx="20002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39960" name="WordArt 24"/>
          <p:cNvSpPr>
            <a:spLocks noChangeArrowheads="1" noChangeShapeType="1" noTextEdit="1"/>
          </p:cNvSpPr>
          <p:nvPr/>
        </p:nvSpPr>
        <p:spPr bwMode="auto">
          <a:xfrm>
            <a:off x="8001000" y="2667000"/>
            <a:ext cx="20002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39962" name="WordArt 26"/>
          <p:cNvSpPr>
            <a:spLocks noChangeArrowheads="1" noChangeShapeType="1" noTextEdit="1"/>
          </p:cNvSpPr>
          <p:nvPr/>
        </p:nvSpPr>
        <p:spPr bwMode="auto">
          <a:xfrm>
            <a:off x="8001000" y="4343400"/>
            <a:ext cx="20002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39963" name="WordArt 27"/>
          <p:cNvSpPr>
            <a:spLocks noChangeArrowheads="1" noChangeShapeType="1" noTextEdit="1"/>
          </p:cNvSpPr>
          <p:nvPr/>
        </p:nvSpPr>
        <p:spPr bwMode="auto">
          <a:xfrm>
            <a:off x="8001000" y="3581400"/>
            <a:ext cx="20002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F</a:t>
            </a:r>
          </a:p>
        </p:txBody>
      </p:sp>
      <p:sp>
        <p:nvSpPr>
          <p:cNvPr id="39964" name="WordArt 28"/>
          <p:cNvSpPr>
            <a:spLocks noChangeArrowheads="1" noChangeShapeType="1" noTextEdit="1"/>
          </p:cNvSpPr>
          <p:nvPr/>
        </p:nvSpPr>
        <p:spPr bwMode="auto">
          <a:xfrm>
            <a:off x="8001000" y="1905000"/>
            <a:ext cx="20002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F</a:t>
            </a:r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>
            <a:off x="4191000" y="2209800"/>
            <a:ext cx="3657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none"/>
          <a:lstStyle/>
          <a:p>
            <a:pPr algn="ctr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>
            <a:off x="3505200" y="3962400"/>
            <a:ext cx="3962400" cy="0"/>
          </a:xfrm>
          <a:prstGeom prst="line">
            <a:avLst/>
          </a:prstGeom>
          <a:noFill/>
          <a:ln w="12700">
            <a:solidFill>
              <a:srgbClr val="3333CC"/>
            </a:solidFill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none"/>
          <a:lstStyle/>
          <a:p>
            <a:pPr algn="ctr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0" y="381000"/>
            <a:ext cx="274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Prediction:</a:t>
            </a:r>
            <a:endParaRPr lang="en-US" sz="4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Unit 6: Lesson 4: Around the house: C1-2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295400" y="990600"/>
            <a:ext cx="647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Answer True (T) or False ( 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  <p:bldP spid="39943" grpId="0"/>
      <p:bldP spid="39944" grpId="0"/>
      <p:bldP spid="39945" grpId="0"/>
      <p:bldP spid="39948" grpId="0"/>
      <p:bldP spid="39948" grpId="1"/>
      <p:bldP spid="39949" grpId="0"/>
      <p:bldP spid="39950" grpId="0"/>
      <p:bldP spid="39950" grpId="1"/>
      <p:bldP spid="39951" grpId="0"/>
      <p:bldP spid="39958" grpId="0" animBg="1"/>
      <p:bldP spid="39960" grpId="0" animBg="1"/>
      <p:bldP spid="39962" grpId="0" animBg="1"/>
      <p:bldP spid="39963" grpId="0" animBg="1"/>
      <p:bldP spid="399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19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533400" y="6248400"/>
            <a:ext cx="19050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6781800" y="6248400"/>
            <a:ext cx="19050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52400" y="1524000"/>
            <a:ext cx="5410200" cy="1126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is the tree? 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It is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to the left of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house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38" name="WordArt 22"/>
          <p:cNvSpPr>
            <a:spLocks noChangeArrowheads="1" noChangeShapeType="1" noTextEdit="1"/>
          </p:cNvSpPr>
          <p:nvPr/>
        </p:nvSpPr>
        <p:spPr bwMode="auto">
          <a:xfrm>
            <a:off x="228600" y="609600"/>
            <a:ext cx="31242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DE5A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33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Model Sentences:</a:t>
            </a:r>
            <a:endParaRPr lang="en-US" sz="3600" kern="10" dirty="0">
              <a:ln w="9525">
                <a:solidFill>
                  <a:srgbClr val="DE5A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33FF"/>
                  </a:gs>
                  <a:gs pos="100000">
                    <a:srgbClr val="000099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257800" y="762000"/>
            <a:ext cx="2743200" cy="1905000"/>
            <a:chOff x="4272" y="960"/>
            <a:chExt cx="960" cy="1061"/>
          </a:xfrm>
        </p:grpSpPr>
        <p:pic>
          <p:nvPicPr>
            <p:cNvPr id="13330" name="Picture 23" descr="h"/>
            <p:cNvPicPr>
              <a:picLocks noChangeAspect="1" noChangeArrowheads="1"/>
            </p:cNvPicPr>
            <p:nvPr/>
          </p:nvPicPr>
          <p:blipFill>
            <a:blip r:embed="rId2" cstate="print">
              <a:lum bright="-10000" contrast="18000"/>
            </a:blip>
            <a:srcRect/>
            <a:stretch>
              <a:fillRect/>
            </a:stretch>
          </p:blipFill>
          <p:spPr bwMode="auto">
            <a:xfrm>
              <a:off x="4550" y="1260"/>
              <a:ext cx="682" cy="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1" name="Picture 24" descr="a tree 1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4272" y="960"/>
              <a:ext cx="267" cy="1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5943600" y="3048000"/>
            <a:ext cx="2743200" cy="1828800"/>
            <a:chOff x="3824" y="1872"/>
            <a:chExt cx="1552" cy="973"/>
          </a:xfrm>
        </p:grpSpPr>
        <p:pic>
          <p:nvPicPr>
            <p:cNvPr id="13326" name="Picture 28" descr="h"/>
            <p:cNvPicPr>
              <a:picLocks noChangeAspect="1" noChangeArrowheads="1"/>
            </p:cNvPicPr>
            <p:nvPr/>
          </p:nvPicPr>
          <p:blipFill>
            <a:blip r:embed="rId2" cstate="print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3824" y="2112"/>
              <a:ext cx="800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4725" y="1872"/>
              <a:ext cx="651" cy="973"/>
              <a:chOff x="4725" y="1872"/>
              <a:chExt cx="651" cy="973"/>
            </a:xfrm>
          </p:grpSpPr>
          <p:pic>
            <p:nvPicPr>
              <p:cNvPr id="13328" name="Picture 29" descr="a tree 1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4725" y="1872"/>
                <a:ext cx="313" cy="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9" name="Picture 30" descr="a tree 1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5063" y="1872"/>
                <a:ext cx="313" cy="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4849" name="AutoShape 33"/>
          <p:cNvSpPr>
            <a:spLocks noChangeArrowheads="1"/>
          </p:cNvSpPr>
          <p:nvPr/>
        </p:nvSpPr>
        <p:spPr bwMode="auto">
          <a:xfrm>
            <a:off x="228600" y="5029200"/>
            <a:ext cx="685800" cy="304800"/>
          </a:xfrm>
          <a:prstGeom prst="notchedRightArrow">
            <a:avLst>
              <a:gd name="adj1" fmla="val 50000"/>
              <a:gd name="adj2" fmla="val 56250"/>
            </a:avLst>
          </a:prstGeom>
          <a:gradFill rotWithShape="1">
            <a:gsLst>
              <a:gs pos="0">
                <a:schemeClr val="accent1"/>
              </a:gs>
              <a:gs pos="100000">
                <a:srgbClr val="143860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6600CC"/>
              </a:solidFill>
            </a:endParaRPr>
          </a:p>
        </p:txBody>
      </p:sp>
      <p:sp>
        <p:nvSpPr>
          <p:cNvPr id="13324" name="Text Box 35"/>
          <p:cNvSpPr txBox="1">
            <a:spLocks noChangeArrowheads="1"/>
          </p:cNvSpPr>
          <p:nvPr/>
        </p:nvSpPr>
        <p:spPr bwMode="auto">
          <a:xfrm>
            <a:off x="762000" y="3810000"/>
            <a:ext cx="4953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4852" name="Text Box 36"/>
          <p:cNvSpPr txBox="1">
            <a:spLocks noChangeArrowheads="1"/>
          </p:cNvSpPr>
          <p:nvPr/>
        </p:nvSpPr>
        <p:spPr bwMode="auto">
          <a:xfrm>
            <a:off x="152400" y="3200400"/>
            <a:ext cx="6096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are the trees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They are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to the right of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house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62200" y="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Unit 6: Lesson 4: Around the house: C1-2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49530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Where is + N ? -&gt;  It is + preposition + N</a:t>
            </a:r>
          </a:p>
          <a:p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Where are + 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N(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s,es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 -&gt; They are + preposition + N</a:t>
            </a:r>
          </a:p>
        </p:txBody>
      </p:sp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152400" y="4267200"/>
            <a:ext cx="31242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DE5A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33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Remember:</a:t>
            </a:r>
            <a:endParaRPr lang="en-US" sz="3600" kern="10" dirty="0">
              <a:ln w="9525">
                <a:solidFill>
                  <a:srgbClr val="DE5A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33FF"/>
                  </a:gs>
                  <a:gs pos="100000">
                    <a:srgbClr val="000099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3000" y="5903893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cái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̀ ở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38" grpId="0" animBg="1"/>
      <p:bldP spid="34849" grpId="0" animBg="1"/>
      <p:bldP spid="34852" grpId="0"/>
      <p:bldP spid="21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41" name="Rectangle 125"/>
          <p:cNvSpPr>
            <a:spLocks noChangeArrowheads="1"/>
          </p:cNvSpPr>
          <p:nvPr/>
        </p:nvSpPr>
        <p:spPr bwMode="auto">
          <a:xfrm>
            <a:off x="-12700" y="6337300"/>
            <a:ext cx="1295400" cy="533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RED</a:t>
            </a:r>
          </a:p>
        </p:txBody>
      </p:sp>
      <p:sp>
        <p:nvSpPr>
          <p:cNvPr id="86142" name="Rectangle 126"/>
          <p:cNvSpPr>
            <a:spLocks noChangeArrowheads="1"/>
          </p:cNvSpPr>
          <p:nvPr/>
        </p:nvSpPr>
        <p:spPr bwMode="auto">
          <a:xfrm>
            <a:off x="7848600" y="6324600"/>
            <a:ext cx="1295400" cy="5334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YELLOW</a:t>
            </a:r>
          </a:p>
        </p:txBody>
      </p:sp>
      <p:pic>
        <p:nvPicPr>
          <p:cNvPr id="86143" name="Picture 127" descr="flower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600" y="6497638"/>
            <a:ext cx="3937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144" name="Picture 128" descr="flower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0" y="6497638"/>
            <a:ext cx="3937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145" name="Picture 129" descr="flower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497638"/>
            <a:ext cx="3937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146" name="Picture 130" descr="flower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100" y="6053138"/>
            <a:ext cx="3937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147" name="Picture 131" descr="flower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0" y="6053138"/>
            <a:ext cx="3937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148" name="Picture 132" descr="flower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6053138"/>
            <a:ext cx="3937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149" name="Picture 133" descr="flower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0" y="6488113"/>
            <a:ext cx="4191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150" name="Picture 134" descr="flower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0" y="6488113"/>
            <a:ext cx="4191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151" name="Picture 135" descr="flower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2200" y="6488113"/>
            <a:ext cx="4191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152" name="Picture 136" descr="flower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0" y="6030913"/>
            <a:ext cx="4191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153" name="Picture 137" descr="flower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0" y="6030913"/>
            <a:ext cx="4191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154" name="Picture 138" descr="flower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2200" y="6030913"/>
            <a:ext cx="4191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TextBox 142"/>
          <p:cNvSpPr txBox="1"/>
          <p:nvPr/>
        </p:nvSpPr>
        <p:spPr>
          <a:xfrm>
            <a:off x="1981200" y="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Unit 6: Lesson 4: Around the house: C1-2 </a:t>
            </a:r>
            <a:endParaRPr lang="en-US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0" y="6096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Answer the questions:</a:t>
            </a:r>
            <a:endParaRPr lang="en-US" sz="4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 Box 3"/>
          <p:cNvSpPr txBox="1">
            <a:spLocks noChangeArrowheads="1"/>
          </p:cNvSpPr>
          <p:nvPr/>
        </p:nvSpPr>
        <p:spPr bwMode="auto">
          <a:xfrm>
            <a:off x="2743200" y="1295400"/>
            <a:ext cx="4267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Lucky numbers</a:t>
            </a:r>
          </a:p>
        </p:txBody>
      </p:sp>
      <p:sp>
        <p:nvSpPr>
          <p:cNvPr id="148" name="Text Box 4"/>
          <p:cNvSpPr txBox="1">
            <a:spLocks noChangeArrowheads="1"/>
          </p:cNvSpPr>
          <p:nvPr/>
        </p:nvSpPr>
        <p:spPr bwMode="auto">
          <a:xfrm>
            <a:off x="1295400" y="2819400"/>
            <a:ext cx="6629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9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Good luck !</a:t>
            </a:r>
          </a:p>
        </p:txBody>
      </p:sp>
      <p:sp>
        <p:nvSpPr>
          <p:cNvPr id="149" name="Rectangl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71600" y="236220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150" name="Rectangl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743200" y="236220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151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114800" y="236220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152" name="Rectangl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86400" y="236220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153" name="Rectangle 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58000" y="236220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154" name="Rectangl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371600" y="403860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155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743200" y="403860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56" name="Rectangl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114800" y="403860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sp>
        <p:nvSpPr>
          <p:cNvPr id="157" name="Rectangle 1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486400" y="403860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9</a:t>
            </a:r>
          </a:p>
        </p:txBody>
      </p:sp>
      <p:sp>
        <p:nvSpPr>
          <p:cNvPr id="158" name="Rectangle 9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58000" y="403860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10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14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6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8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1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</p:childTnLst>
        </p:cTn>
      </p:par>
    </p:tnLst>
    <p:bldLst>
      <p:bldP spid="149" grpId="1" animBg="1"/>
      <p:bldP spid="150" grpId="1" animBg="1"/>
      <p:bldP spid="151" grpId="1" animBg="1"/>
      <p:bldP spid="152" grpId="1" animBg="1"/>
      <p:bldP spid="154" grpId="1" animBg="1"/>
      <p:bldP spid="155" grpId="1" animBg="1"/>
      <p:bldP spid="156" grpId="1" animBg="1"/>
      <p:bldP spid="157" grpId="1" animBg="1"/>
      <p:bldP spid="15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849</Words>
  <Application>Microsoft Office PowerPoint</Application>
  <PresentationFormat>On-screen Show (4:3)</PresentationFormat>
  <Paragraphs>209</Paragraphs>
  <Slides>24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1. Listen and find the right picture. </vt:lpstr>
      <vt:lpstr>Slide 11</vt:lpstr>
      <vt:lpstr>1. Listen and find the right picture. </vt:lpstr>
      <vt:lpstr>Slide 13</vt:lpstr>
      <vt:lpstr>Slide 14</vt:lpstr>
      <vt:lpstr>a) Where is the yard?</vt:lpstr>
      <vt:lpstr>b) Where are the tall trees?</vt:lpstr>
      <vt:lpstr>c) Where are the moutains?</vt:lpstr>
      <vt:lpstr>d) Where is the well?</vt:lpstr>
      <vt:lpstr>e) Where are the flowers?</vt:lpstr>
      <vt:lpstr>f) Where is the house?</vt:lpstr>
      <vt:lpstr>Slide 21</vt:lpstr>
      <vt:lpstr>Slide 22</vt:lpstr>
      <vt:lpstr>Slide 23</vt:lpstr>
      <vt:lpstr>Slide 24</vt:lpstr>
    </vt:vector>
  </TitlesOfParts>
  <Company>http://viet4room.com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Manh Cuong</dc:creator>
  <cp:lastModifiedBy>Manh Cuong</cp:lastModifiedBy>
  <cp:revision>60</cp:revision>
  <dcterms:created xsi:type="dcterms:W3CDTF">2014-11-09T15:13:52Z</dcterms:created>
  <dcterms:modified xsi:type="dcterms:W3CDTF">2014-11-23T15:45:45Z</dcterms:modified>
</cp:coreProperties>
</file>