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7"/>
  </p:notesMasterIdLst>
  <p:sldIdLst>
    <p:sldId id="519" r:id="rId2"/>
    <p:sldId id="674" r:id="rId3"/>
    <p:sldId id="663" r:id="rId4"/>
    <p:sldId id="676" r:id="rId5"/>
    <p:sldId id="675" r:id="rId6"/>
    <p:sldId id="677" r:id="rId7"/>
    <p:sldId id="678" r:id="rId8"/>
    <p:sldId id="681" r:id="rId9"/>
    <p:sldId id="679" r:id="rId10"/>
    <p:sldId id="683" r:id="rId11"/>
    <p:sldId id="682" r:id="rId12"/>
    <p:sldId id="685" r:id="rId13"/>
    <p:sldId id="686" r:id="rId14"/>
    <p:sldId id="684" r:id="rId15"/>
    <p:sldId id="688" r:id="rId16"/>
    <p:sldId id="689" r:id="rId17"/>
    <p:sldId id="690" r:id="rId18"/>
    <p:sldId id="691" r:id="rId19"/>
    <p:sldId id="666" r:id="rId20"/>
    <p:sldId id="671" r:id="rId21"/>
    <p:sldId id="692" r:id="rId22"/>
    <p:sldId id="693" r:id="rId23"/>
    <p:sldId id="694" r:id="rId24"/>
    <p:sldId id="695" r:id="rId25"/>
    <p:sldId id="646" r:id="rId26"/>
  </p:sldIdLst>
  <p:sldSz cx="12192000" cy="6858000"/>
  <p:notesSz cx="6858000" cy="9144000"/>
  <p:embeddedFontLst>
    <p:embeddedFont>
      <p:font typeface="Calibri" panose="020F0502020204030204" pitchFamily="34" charset="0"/>
      <p:regular r:id="rId28"/>
      <p:bold r:id="rId29"/>
      <p:italic r:id="rId30"/>
      <p:boldItalic r:id="rId31"/>
    </p:embeddedFont>
    <p:embeddedFont>
      <p:font typeface="Calibri Light" panose="020F0302020204030204" pitchFamily="34" charset="0"/>
      <p:regular r:id="rId32"/>
      <p: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ạm Trang" initials="PT" lastIdx="1" clrIdx="0">
    <p:extLst>
      <p:ext uri="{19B8F6BF-5375-455C-9EA6-DF929625EA0E}">
        <p15:presenceInfo xmlns:p15="http://schemas.microsoft.com/office/powerpoint/2012/main" userId="S::phamtrang@c2kl.onmicrosoft.com::4e706872-a0ef-4a7c-8e3c-1c70ce6dec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8D3A"/>
    <a:srgbClr val="0078A0"/>
    <a:srgbClr val="DEFFF9"/>
    <a:srgbClr val="0033CC"/>
    <a:srgbClr val="14213F"/>
    <a:srgbClr val="BBE0FF"/>
    <a:srgbClr val="944D2D"/>
    <a:srgbClr val="FFFFFF"/>
    <a:srgbClr val="F8BC16"/>
    <a:srgbClr val="2BCD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4" autoAdjust="0"/>
    <p:restoredTop sz="91466" autoAdjust="0"/>
  </p:normalViewPr>
  <p:slideViewPr>
    <p:cSldViewPr snapToGrid="0">
      <p:cViewPr varScale="1">
        <p:scale>
          <a:sx n="71" d="100"/>
          <a:sy n="71" d="100"/>
        </p:scale>
        <p:origin x="60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9F2B5B-73BC-434E-BE61-B0F084C9D3B4}" type="datetimeFigureOut">
              <a:rPr lang="en-US" smtClean="0"/>
              <a:t>11/12/2022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D03F92-1099-41D2-9E8E-88ADAE2EAE65}" type="slidenum">
              <a:rPr lang="en-US" smtClean="0"/>
              <a:t>‹#›</a:t>
            </a:fld>
            <a:endParaRPr lang="en-US"/>
          </a:p>
        </p:txBody>
      </p:sp>
    </p:spTree>
    <p:extLst>
      <p:ext uri="{BB962C8B-B14F-4D97-AF65-F5344CB8AC3E}">
        <p14:creationId xmlns:p14="http://schemas.microsoft.com/office/powerpoint/2010/main" val="928474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vnexpress.net/phuong-phap-do-nhiet-do-cua-co-quan-khi-tuong-3773678.htm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3</a:t>
            </a:fld>
            <a:endParaRPr lang="en-US"/>
          </a:p>
        </p:txBody>
      </p:sp>
    </p:spTree>
    <p:extLst>
      <p:ext uri="{BB962C8B-B14F-4D97-AF65-F5344CB8AC3E}">
        <p14:creationId xmlns:p14="http://schemas.microsoft.com/office/powerpoint/2010/main" val="33344563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15</a:t>
            </a:fld>
            <a:endParaRPr lang="en-US"/>
          </a:p>
        </p:txBody>
      </p:sp>
    </p:spTree>
    <p:extLst>
      <p:ext uri="{BB962C8B-B14F-4D97-AF65-F5344CB8AC3E}">
        <p14:creationId xmlns:p14="http://schemas.microsoft.com/office/powerpoint/2010/main" val="22496866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16</a:t>
            </a:fld>
            <a:endParaRPr lang="en-US"/>
          </a:p>
        </p:txBody>
      </p:sp>
    </p:spTree>
    <p:extLst>
      <p:ext uri="{BB962C8B-B14F-4D97-AF65-F5344CB8AC3E}">
        <p14:creationId xmlns:p14="http://schemas.microsoft.com/office/powerpoint/2010/main" val="36990990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17</a:t>
            </a:fld>
            <a:endParaRPr lang="en-US"/>
          </a:p>
        </p:txBody>
      </p:sp>
    </p:spTree>
    <p:extLst>
      <p:ext uri="{BB962C8B-B14F-4D97-AF65-F5344CB8AC3E}">
        <p14:creationId xmlns:p14="http://schemas.microsoft.com/office/powerpoint/2010/main" val="35968106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18</a:t>
            </a:fld>
            <a:endParaRPr lang="en-US"/>
          </a:p>
        </p:txBody>
      </p:sp>
    </p:spTree>
    <p:extLst>
      <p:ext uri="{BB962C8B-B14F-4D97-AF65-F5344CB8AC3E}">
        <p14:creationId xmlns:p14="http://schemas.microsoft.com/office/powerpoint/2010/main" val="34705970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19</a:t>
            </a:fld>
            <a:endParaRPr lang="en-US"/>
          </a:p>
        </p:txBody>
      </p:sp>
    </p:spTree>
    <p:extLst>
      <p:ext uri="{BB962C8B-B14F-4D97-AF65-F5344CB8AC3E}">
        <p14:creationId xmlns:p14="http://schemas.microsoft.com/office/powerpoint/2010/main" val="16015200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20</a:t>
            </a:fld>
            <a:endParaRPr lang="en-US"/>
          </a:p>
        </p:txBody>
      </p:sp>
    </p:spTree>
    <p:extLst>
      <p:ext uri="{BB962C8B-B14F-4D97-AF65-F5344CB8AC3E}">
        <p14:creationId xmlns:p14="http://schemas.microsoft.com/office/powerpoint/2010/main" val="33522403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21</a:t>
            </a:fld>
            <a:endParaRPr lang="en-US"/>
          </a:p>
        </p:txBody>
      </p:sp>
    </p:spTree>
    <p:extLst>
      <p:ext uri="{BB962C8B-B14F-4D97-AF65-F5344CB8AC3E}">
        <p14:creationId xmlns:p14="http://schemas.microsoft.com/office/powerpoint/2010/main" val="3559383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22</a:t>
            </a:fld>
            <a:endParaRPr lang="en-US"/>
          </a:p>
        </p:txBody>
      </p:sp>
    </p:spTree>
    <p:extLst>
      <p:ext uri="{BB962C8B-B14F-4D97-AF65-F5344CB8AC3E}">
        <p14:creationId xmlns:p14="http://schemas.microsoft.com/office/powerpoint/2010/main" val="41991148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23</a:t>
            </a:fld>
            <a:endParaRPr lang="en-US"/>
          </a:p>
        </p:txBody>
      </p:sp>
    </p:spTree>
    <p:extLst>
      <p:ext uri="{BB962C8B-B14F-4D97-AF65-F5344CB8AC3E}">
        <p14:creationId xmlns:p14="http://schemas.microsoft.com/office/powerpoint/2010/main" val="37381685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24</a:t>
            </a:fld>
            <a:endParaRPr lang="en-US"/>
          </a:p>
        </p:txBody>
      </p:sp>
    </p:spTree>
    <p:extLst>
      <p:ext uri="{BB962C8B-B14F-4D97-AF65-F5344CB8AC3E}">
        <p14:creationId xmlns:p14="http://schemas.microsoft.com/office/powerpoint/2010/main" val="2877749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4</a:t>
            </a:fld>
            <a:endParaRPr lang="en-US"/>
          </a:p>
        </p:txBody>
      </p:sp>
    </p:spTree>
    <p:extLst>
      <p:ext uri="{BB962C8B-B14F-4D97-AF65-F5344CB8AC3E}">
        <p14:creationId xmlns:p14="http://schemas.microsoft.com/office/powerpoint/2010/main" val="8267321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25</a:t>
            </a:fld>
            <a:endParaRPr lang="en-US"/>
          </a:p>
        </p:txBody>
      </p:sp>
    </p:spTree>
    <p:extLst>
      <p:ext uri="{BB962C8B-B14F-4D97-AF65-F5344CB8AC3E}">
        <p14:creationId xmlns:p14="http://schemas.microsoft.com/office/powerpoint/2010/main" val="2442723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hlinkClick r:id="rId3"/>
              </a:rPr>
              <a:t>https://vnexpress.net/phuong-phap-do-nhiet-do-cua-co-quan-khi-tuong-3773678.html</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5</a:t>
            </a:fld>
            <a:endParaRPr lang="en-US"/>
          </a:p>
        </p:txBody>
      </p:sp>
    </p:spTree>
    <p:extLst>
      <p:ext uri="{BB962C8B-B14F-4D97-AF65-F5344CB8AC3E}">
        <p14:creationId xmlns:p14="http://schemas.microsoft.com/office/powerpoint/2010/main" val="2429638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6</a:t>
            </a:fld>
            <a:endParaRPr lang="en-US"/>
          </a:p>
        </p:txBody>
      </p:sp>
    </p:spTree>
    <p:extLst>
      <p:ext uri="{BB962C8B-B14F-4D97-AF65-F5344CB8AC3E}">
        <p14:creationId xmlns:p14="http://schemas.microsoft.com/office/powerpoint/2010/main" val="3499057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7</a:t>
            </a:fld>
            <a:endParaRPr lang="en-US"/>
          </a:p>
        </p:txBody>
      </p:sp>
    </p:spTree>
    <p:extLst>
      <p:ext uri="{BB962C8B-B14F-4D97-AF65-F5344CB8AC3E}">
        <p14:creationId xmlns:p14="http://schemas.microsoft.com/office/powerpoint/2010/main" val="3856352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9</a:t>
            </a:fld>
            <a:endParaRPr lang="en-US"/>
          </a:p>
        </p:txBody>
      </p:sp>
    </p:spTree>
    <p:extLst>
      <p:ext uri="{BB962C8B-B14F-4D97-AF65-F5344CB8AC3E}">
        <p14:creationId xmlns:p14="http://schemas.microsoft.com/office/powerpoint/2010/main" val="207513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11</a:t>
            </a:fld>
            <a:endParaRPr lang="en-US"/>
          </a:p>
        </p:txBody>
      </p:sp>
    </p:spTree>
    <p:extLst>
      <p:ext uri="{BB962C8B-B14F-4D97-AF65-F5344CB8AC3E}">
        <p14:creationId xmlns:p14="http://schemas.microsoft.com/office/powerpoint/2010/main" val="32752348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13</a:t>
            </a:fld>
            <a:endParaRPr lang="en-US"/>
          </a:p>
        </p:txBody>
      </p:sp>
    </p:spTree>
    <p:extLst>
      <p:ext uri="{BB962C8B-B14F-4D97-AF65-F5344CB8AC3E}">
        <p14:creationId xmlns:p14="http://schemas.microsoft.com/office/powerpoint/2010/main" val="1723973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14</a:t>
            </a:fld>
            <a:endParaRPr lang="en-US"/>
          </a:p>
        </p:txBody>
      </p:sp>
    </p:spTree>
    <p:extLst>
      <p:ext uri="{BB962C8B-B14F-4D97-AF65-F5344CB8AC3E}">
        <p14:creationId xmlns:p14="http://schemas.microsoft.com/office/powerpoint/2010/main" val="10759245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5D157-518B-44CA-94AB-8D16D1EAE6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CC320C-AA0B-4800-9B92-1C826FFA70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DBAE35-4AF4-4519-A968-806D9E59725D}"/>
              </a:ext>
            </a:extLst>
          </p:cNvPr>
          <p:cNvSpPr>
            <a:spLocks noGrp="1"/>
          </p:cNvSpPr>
          <p:nvPr>
            <p:ph type="dt" sz="half" idx="10"/>
          </p:nvPr>
        </p:nvSpPr>
        <p:spPr/>
        <p:txBody>
          <a:bodyPr/>
          <a:lstStyle/>
          <a:p>
            <a:fld id="{19D6E806-824E-41C9-8D3A-2E5D3B8BCB4A}" type="datetimeFigureOut">
              <a:rPr lang="en-US" smtClean="0"/>
              <a:t>11/12/2022</a:t>
            </a:fld>
            <a:endParaRPr lang="en-US"/>
          </a:p>
        </p:txBody>
      </p:sp>
      <p:sp>
        <p:nvSpPr>
          <p:cNvPr id="5" name="Footer Placeholder 4">
            <a:extLst>
              <a:ext uri="{FF2B5EF4-FFF2-40B4-BE49-F238E27FC236}">
                <a16:creationId xmlns:a16="http://schemas.microsoft.com/office/drawing/2014/main" id="{2A10F181-54CC-4240-97D6-B8AC6C8C2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FDA0BF-1124-4995-8D7D-2D3557D2D66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044113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B7C11-9EAD-42A0-A8BE-85D346FF49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55EFF9-EE96-4C19-B03C-FE9A28668E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A2234C-D72C-46F3-A2D6-20475363484F}"/>
              </a:ext>
            </a:extLst>
          </p:cNvPr>
          <p:cNvSpPr>
            <a:spLocks noGrp="1"/>
          </p:cNvSpPr>
          <p:nvPr>
            <p:ph type="dt" sz="half" idx="10"/>
          </p:nvPr>
        </p:nvSpPr>
        <p:spPr/>
        <p:txBody>
          <a:bodyPr/>
          <a:lstStyle/>
          <a:p>
            <a:fld id="{19D6E806-824E-41C9-8D3A-2E5D3B8BCB4A}" type="datetimeFigureOut">
              <a:rPr lang="en-US" smtClean="0"/>
              <a:t>11/12/2022</a:t>
            </a:fld>
            <a:endParaRPr lang="en-US"/>
          </a:p>
        </p:txBody>
      </p:sp>
      <p:sp>
        <p:nvSpPr>
          <p:cNvPr id="5" name="Footer Placeholder 4">
            <a:extLst>
              <a:ext uri="{FF2B5EF4-FFF2-40B4-BE49-F238E27FC236}">
                <a16:creationId xmlns:a16="http://schemas.microsoft.com/office/drawing/2014/main" id="{32340F49-9C6F-44DB-8AF5-39731B3DC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7E9F29-BF6A-4E0D-A817-D387F093CC6F}"/>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565868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F9E335-9E86-406E-88CF-229C428492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B2DF44-7807-42C3-B45C-39B1AB516F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1474C-DCAD-411B-AF4D-0CBD9EB5A636}"/>
              </a:ext>
            </a:extLst>
          </p:cNvPr>
          <p:cNvSpPr>
            <a:spLocks noGrp="1"/>
          </p:cNvSpPr>
          <p:nvPr>
            <p:ph type="dt" sz="half" idx="10"/>
          </p:nvPr>
        </p:nvSpPr>
        <p:spPr/>
        <p:txBody>
          <a:bodyPr/>
          <a:lstStyle/>
          <a:p>
            <a:fld id="{19D6E806-824E-41C9-8D3A-2E5D3B8BCB4A}" type="datetimeFigureOut">
              <a:rPr lang="en-US" smtClean="0"/>
              <a:t>11/12/2022</a:t>
            </a:fld>
            <a:endParaRPr lang="en-US"/>
          </a:p>
        </p:txBody>
      </p:sp>
      <p:sp>
        <p:nvSpPr>
          <p:cNvPr id="5" name="Footer Placeholder 4">
            <a:extLst>
              <a:ext uri="{FF2B5EF4-FFF2-40B4-BE49-F238E27FC236}">
                <a16:creationId xmlns:a16="http://schemas.microsoft.com/office/drawing/2014/main" id="{AAA44AC9-BFDD-4681-902E-24E5DD8F0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0734CA-8B43-4BB6-9744-C92F5CB04307}"/>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22511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FF40A-1DAE-43F8-BA32-CAF918587C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35CD23-2796-433C-80EA-65C75667C3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BF9D9-3D85-4F50-B482-2799AAE5FFCA}"/>
              </a:ext>
            </a:extLst>
          </p:cNvPr>
          <p:cNvSpPr>
            <a:spLocks noGrp="1"/>
          </p:cNvSpPr>
          <p:nvPr>
            <p:ph type="dt" sz="half" idx="10"/>
          </p:nvPr>
        </p:nvSpPr>
        <p:spPr/>
        <p:txBody>
          <a:bodyPr/>
          <a:lstStyle/>
          <a:p>
            <a:fld id="{19D6E806-824E-41C9-8D3A-2E5D3B8BCB4A}" type="datetimeFigureOut">
              <a:rPr lang="en-US" smtClean="0"/>
              <a:t>11/12/2022</a:t>
            </a:fld>
            <a:endParaRPr lang="en-US"/>
          </a:p>
        </p:txBody>
      </p:sp>
      <p:sp>
        <p:nvSpPr>
          <p:cNvPr id="5" name="Footer Placeholder 4">
            <a:extLst>
              <a:ext uri="{FF2B5EF4-FFF2-40B4-BE49-F238E27FC236}">
                <a16:creationId xmlns:a16="http://schemas.microsoft.com/office/drawing/2014/main" id="{683DC3AB-397B-4A12-846A-453D1C823E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C9440-768E-49EC-BF2B-83838A4814C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7888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492BE-C4E6-4517-8DA0-E56FDDD5EA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8B670C-8AF1-44FA-8660-783E4B27CD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C3A1BC-566C-4269-B685-26C4AC62851E}"/>
              </a:ext>
            </a:extLst>
          </p:cNvPr>
          <p:cNvSpPr>
            <a:spLocks noGrp="1"/>
          </p:cNvSpPr>
          <p:nvPr>
            <p:ph type="dt" sz="half" idx="10"/>
          </p:nvPr>
        </p:nvSpPr>
        <p:spPr/>
        <p:txBody>
          <a:bodyPr/>
          <a:lstStyle/>
          <a:p>
            <a:fld id="{19D6E806-824E-41C9-8D3A-2E5D3B8BCB4A}" type="datetimeFigureOut">
              <a:rPr lang="en-US" smtClean="0"/>
              <a:t>11/12/2022</a:t>
            </a:fld>
            <a:endParaRPr lang="en-US"/>
          </a:p>
        </p:txBody>
      </p:sp>
      <p:sp>
        <p:nvSpPr>
          <p:cNvPr id="5" name="Footer Placeholder 4">
            <a:extLst>
              <a:ext uri="{FF2B5EF4-FFF2-40B4-BE49-F238E27FC236}">
                <a16:creationId xmlns:a16="http://schemas.microsoft.com/office/drawing/2014/main" id="{DE4DFB6B-BB99-4E36-AC48-2CC7B8F17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77AF69-81E7-402B-B436-1C70A767C080}"/>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3189616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982DE-10B1-4082-875D-2BBD734EB8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DBE3BE-E398-4A2B-B8C3-B79F853BC5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829FC3-CB4B-41BF-B155-2677B42576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7F8F2B-E362-45E2-B396-CFC8EB4F74E4}"/>
              </a:ext>
            </a:extLst>
          </p:cNvPr>
          <p:cNvSpPr>
            <a:spLocks noGrp="1"/>
          </p:cNvSpPr>
          <p:nvPr>
            <p:ph type="dt" sz="half" idx="10"/>
          </p:nvPr>
        </p:nvSpPr>
        <p:spPr/>
        <p:txBody>
          <a:bodyPr/>
          <a:lstStyle/>
          <a:p>
            <a:fld id="{19D6E806-824E-41C9-8D3A-2E5D3B8BCB4A}" type="datetimeFigureOut">
              <a:rPr lang="en-US" smtClean="0"/>
              <a:t>11/12/2022</a:t>
            </a:fld>
            <a:endParaRPr lang="en-US"/>
          </a:p>
        </p:txBody>
      </p:sp>
      <p:sp>
        <p:nvSpPr>
          <p:cNvPr id="6" name="Footer Placeholder 5">
            <a:extLst>
              <a:ext uri="{FF2B5EF4-FFF2-40B4-BE49-F238E27FC236}">
                <a16:creationId xmlns:a16="http://schemas.microsoft.com/office/drawing/2014/main" id="{381FE8E6-1D28-4799-92E2-538B00F9A6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1C9735-2415-4A35-97B0-3B7D3FAD0C6C}"/>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039598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C968-1569-471A-A09E-26BBEF817A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D3683D-C799-4EE5-9D42-9362D9C5D7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E86C35-7E50-41B8-863C-6DA7D7FE66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DD0A66-B78E-4F40-95DF-1FA0D49D7D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DBC4FF-08E2-4837-B335-529AE2AB38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EEBED0-D2D7-4417-B306-837209F710AD}"/>
              </a:ext>
            </a:extLst>
          </p:cNvPr>
          <p:cNvSpPr>
            <a:spLocks noGrp="1"/>
          </p:cNvSpPr>
          <p:nvPr>
            <p:ph type="dt" sz="half" idx="10"/>
          </p:nvPr>
        </p:nvSpPr>
        <p:spPr/>
        <p:txBody>
          <a:bodyPr/>
          <a:lstStyle/>
          <a:p>
            <a:fld id="{19D6E806-824E-41C9-8D3A-2E5D3B8BCB4A}" type="datetimeFigureOut">
              <a:rPr lang="en-US" smtClean="0"/>
              <a:t>11/12/2022</a:t>
            </a:fld>
            <a:endParaRPr lang="en-US"/>
          </a:p>
        </p:txBody>
      </p:sp>
      <p:sp>
        <p:nvSpPr>
          <p:cNvPr id="8" name="Footer Placeholder 7">
            <a:extLst>
              <a:ext uri="{FF2B5EF4-FFF2-40B4-BE49-F238E27FC236}">
                <a16:creationId xmlns:a16="http://schemas.microsoft.com/office/drawing/2014/main" id="{65762310-7F3A-4E80-96D9-40C377BEDB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136530-96DF-41DC-A31C-770B8D04A593}"/>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339721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CD278-D095-4D41-8E72-19B52F12ED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BD0591-0175-4144-9CB8-C26C7CBBC4DA}"/>
              </a:ext>
            </a:extLst>
          </p:cNvPr>
          <p:cNvSpPr>
            <a:spLocks noGrp="1"/>
          </p:cNvSpPr>
          <p:nvPr>
            <p:ph type="dt" sz="half" idx="10"/>
          </p:nvPr>
        </p:nvSpPr>
        <p:spPr/>
        <p:txBody>
          <a:bodyPr/>
          <a:lstStyle/>
          <a:p>
            <a:fld id="{19D6E806-824E-41C9-8D3A-2E5D3B8BCB4A}" type="datetimeFigureOut">
              <a:rPr lang="en-US" smtClean="0"/>
              <a:t>11/12/2022</a:t>
            </a:fld>
            <a:endParaRPr lang="en-US"/>
          </a:p>
        </p:txBody>
      </p:sp>
      <p:sp>
        <p:nvSpPr>
          <p:cNvPr id="4" name="Footer Placeholder 3">
            <a:extLst>
              <a:ext uri="{FF2B5EF4-FFF2-40B4-BE49-F238E27FC236}">
                <a16:creationId xmlns:a16="http://schemas.microsoft.com/office/drawing/2014/main" id="{3B2C68B6-2E68-4513-8731-C3093623CB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35A993-7865-4559-A295-FDE044356B58}"/>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85104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011306-E80E-441B-B8D0-DE38E9DEE4A3}"/>
              </a:ext>
            </a:extLst>
          </p:cNvPr>
          <p:cNvSpPr>
            <a:spLocks noGrp="1"/>
          </p:cNvSpPr>
          <p:nvPr>
            <p:ph type="dt" sz="half" idx="10"/>
          </p:nvPr>
        </p:nvSpPr>
        <p:spPr/>
        <p:txBody>
          <a:bodyPr/>
          <a:lstStyle/>
          <a:p>
            <a:fld id="{19D6E806-824E-41C9-8D3A-2E5D3B8BCB4A}" type="datetimeFigureOut">
              <a:rPr lang="en-US" smtClean="0"/>
              <a:t>11/12/2022</a:t>
            </a:fld>
            <a:endParaRPr lang="en-US"/>
          </a:p>
        </p:txBody>
      </p:sp>
      <p:sp>
        <p:nvSpPr>
          <p:cNvPr id="3" name="Footer Placeholder 2">
            <a:extLst>
              <a:ext uri="{FF2B5EF4-FFF2-40B4-BE49-F238E27FC236}">
                <a16:creationId xmlns:a16="http://schemas.microsoft.com/office/drawing/2014/main" id="{3323B839-D2DB-4DCF-9B12-F91126C1CD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8D39CA-01E1-4C12-899B-8FEE58386841}"/>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7474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2B6C7-768F-47C9-B89D-8E2346397F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6624F3-B141-4011-9FD3-E51C987716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12BA4C-CA5B-4219-9622-93558AAEED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6DB210-35C4-4084-BFF3-9038B00CCA7D}"/>
              </a:ext>
            </a:extLst>
          </p:cNvPr>
          <p:cNvSpPr>
            <a:spLocks noGrp="1"/>
          </p:cNvSpPr>
          <p:nvPr>
            <p:ph type="dt" sz="half" idx="10"/>
          </p:nvPr>
        </p:nvSpPr>
        <p:spPr/>
        <p:txBody>
          <a:bodyPr/>
          <a:lstStyle/>
          <a:p>
            <a:fld id="{19D6E806-824E-41C9-8D3A-2E5D3B8BCB4A}" type="datetimeFigureOut">
              <a:rPr lang="en-US" smtClean="0"/>
              <a:t>11/12/2022</a:t>
            </a:fld>
            <a:endParaRPr lang="en-US"/>
          </a:p>
        </p:txBody>
      </p:sp>
      <p:sp>
        <p:nvSpPr>
          <p:cNvPr id="6" name="Footer Placeholder 5">
            <a:extLst>
              <a:ext uri="{FF2B5EF4-FFF2-40B4-BE49-F238E27FC236}">
                <a16:creationId xmlns:a16="http://schemas.microsoft.com/office/drawing/2014/main" id="{5EF15426-6DF9-4213-A601-D7B9EF8115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652964-011A-4664-A30A-DAA6F125712A}"/>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018057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CE8E-A834-4B5F-AE0D-4EC0F94260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B4759-2AEC-4339-B329-F735180A99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41613B-4BB2-488D-8A73-7F75CEADA9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931A0F-212A-4FDB-9B0E-F87E996D82AD}"/>
              </a:ext>
            </a:extLst>
          </p:cNvPr>
          <p:cNvSpPr>
            <a:spLocks noGrp="1"/>
          </p:cNvSpPr>
          <p:nvPr>
            <p:ph type="dt" sz="half" idx="10"/>
          </p:nvPr>
        </p:nvSpPr>
        <p:spPr/>
        <p:txBody>
          <a:bodyPr/>
          <a:lstStyle/>
          <a:p>
            <a:fld id="{19D6E806-824E-41C9-8D3A-2E5D3B8BCB4A}" type="datetimeFigureOut">
              <a:rPr lang="en-US" smtClean="0"/>
              <a:t>11/12/2022</a:t>
            </a:fld>
            <a:endParaRPr lang="en-US"/>
          </a:p>
        </p:txBody>
      </p:sp>
      <p:sp>
        <p:nvSpPr>
          <p:cNvPr id="6" name="Footer Placeholder 5">
            <a:extLst>
              <a:ext uri="{FF2B5EF4-FFF2-40B4-BE49-F238E27FC236}">
                <a16:creationId xmlns:a16="http://schemas.microsoft.com/office/drawing/2014/main" id="{F0841533-1595-48A7-93AE-5298BC62AC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3F93AC-F598-4691-9A54-B4F1D5AAE962}"/>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152614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225115-4321-4C30-A9B3-52B08CD52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08A963-8047-4156-8CD7-A29DF9D94A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D68BDF-58C6-44EC-91D3-4AAFB0AF1C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D6E806-824E-41C9-8D3A-2E5D3B8BCB4A}" type="datetimeFigureOut">
              <a:rPr lang="en-US" smtClean="0"/>
              <a:t>11/12/2022</a:t>
            </a:fld>
            <a:endParaRPr lang="en-US"/>
          </a:p>
        </p:txBody>
      </p:sp>
      <p:sp>
        <p:nvSpPr>
          <p:cNvPr id="5" name="Footer Placeholder 4">
            <a:extLst>
              <a:ext uri="{FF2B5EF4-FFF2-40B4-BE49-F238E27FC236}">
                <a16:creationId xmlns:a16="http://schemas.microsoft.com/office/drawing/2014/main" id="{33C19779-A4BD-4DBE-8F1E-3299841D49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B999600-D4B6-47BC-A711-56C07DBED8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F40BB4-3EB6-4C20-8E89-2F2EF3C78720}" type="slidenum">
              <a:rPr lang="en-US" smtClean="0"/>
              <a:t>‹#›</a:t>
            </a:fld>
            <a:endParaRPr lang="en-US"/>
          </a:p>
        </p:txBody>
      </p:sp>
    </p:spTree>
    <p:extLst>
      <p:ext uri="{BB962C8B-B14F-4D97-AF65-F5344CB8AC3E}">
        <p14:creationId xmlns:p14="http://schemas.microsoft.com/office/powerpoint/2010/main" val="2406735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4.png"/><Relationship Id="rId12" Type="http://schemas.microsoft.com/office/2007/relationships/hdphoto" Target="../media/hdphoto5.wdp"/><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6.png"/><Relationship Id="rId5" Type="http://schemas.openxmlformats.org/officeDocument/2006/relationships/image" Target="../media/image3.png"/><Relationship Id="rId10" Type="http://schemas.microsoft.com/office/2007/relationships/hdphoto" Target="../media/hdphoto4.wdp"/><Relationship Id="rId4" Type="http://schemas.openxmlformats.org/officeDocument/2006/relationships/image" Target="../media/image2.pn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9.png"/><Relationship Id="rId7" Type="http://schemas.microsoft.com/office/2007/relationships/hdphoto" Target="../media/hdphoto23.wdp"/><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18.png"/><Relationship Id="rId4" Type="http://schemas.microsoft.com/office/2007/relationships/hdphoto" Target="../media/hdphoto14.wdp"/><Relationship Id="rId9" Type="http://schemas.microsoft.com/office/2007/relationships/hdphoto" Target="../media/hdphoto24.wdp"/></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png"/><Relationship Id="rId4" Type="http://schemas.microsoft.com/office/2007/relationships/hdphoto" Target="../media/hdphoto24.wdp"/></Relationships>
</file>

<file path=ppt/slides/_rels/slide1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38.jpeg"/><Relationship Id="rId5" Type="http://schemas.openxmlformats.org/officeDocument/2006/relationships/image" Target="../media/image4.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microsoft.com/office/2007/relationships/hdphoto" Target="../media/hdphoto25.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10" Type="http://schemas.microsoft.com/office/2007/relationships/hdphoto" Target="../media/hdphoto26.wdp"/><Relationship Id="rId4" Type="http://schemas.openxmlformats.org/officeDocument/2006/relationships/image" Target="../media/image40.png"/><Relationship Id="rId9"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5.png"/><Relationship Id="rId7" Type="http://schemas.microsoft.com/office/2007/relationships/hdphoto" Target="../media/hdphoto3.wdp"/><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41.png"/><Relationship Id="rId5" Type="http://schemas.microsoft.com/office/2007/relationships/hdphoto" Target="../media/hdphoto27.wdp"/><Relationship Id="rId10" Type="http://schemas.openxmlformats.org/officeDocument/2006/relationships/image" Target="../media/image38.jpeg"/><Relationship Id="rId4" Type="http://schemas.openxmlformats.org/officeDocument/2006/relationships/image" Target="../media/image46.png"/><Relationship Id="rId9" Type="http://schemas.microsoft.com/office/2007/relationships/hdphoto" Target="../media/hdphoto28.wdp"/></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microsoft.com/office/2007/relationships/hdphoto" Target="../media/hdphoto4.wdp"/><Relationship Id="rId12" Type="http://schemas.microsoft.com/office/2007/relationships/hdphoto" Target="../media/hdphoto14.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9.png"/><Relationship Id="rId5" Type="http://schemas.microsoft.com/office/2007/relationships/hdphoto" Target="../media/hdphoto3.wdp"/><Relationship Id="rId10" Type="http://schemas.openxmlformats.org/officeDocument/2006/relationships/image" Target="../media/image38.jpeg"/><Relationship Id="rId4" Type="http://schemas.openxmlformats.org/officeDocument/2006/relationships/image" Target="../media/image4.png"/><Relationship Id="rId9"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30.wdp"/><Relationship Id="rId5" Type="http://schemas.openxmlformats.org/officeDocument/2006/relationships/image" Target="../media/image49.png"/><Relationship Id="rId4" Type="http://schemas.microsoft.com/office/2007/relationships/hdphoto" Target="../media/hdphoto29.wdp"/></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32.wdp"/><Relationship Id="rId5" Type="http://schemas.openxmlformats.org/officeDocument/2006/relationships/image" Target="../media/image51.png"/><Relationship Id="rId4" Type="http://schemas.microsoft.com/office/2007/relationships/hdphoto" Target="../media/hdphoto31.wdp"/></Relationships>
</file>

<file path=ppt/slides/_rels/slide18.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50.png"/><Relationship Id="rId7"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30.wdp"/><Relationship Id="rId5" Type="http://schemas.openxmlformats.org/officeDocument/2006/relationships/image" Target="../media/image49.png"/><Relationship Id="rId4" Type="http://schemas.microsoft.com/office/2007/relationships/hdphoto" Target="../media/hdphoto31.wdp"/></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52.png"/><Relationship Id="rId7" Type="http://schemas.microsoft.com/office/2007/relationships/hdphoto" Target="../media/hdphoto34.wdp"/><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microsoft.com/office/2007/relationships/hdphoto" Target="../media/hdphoto33.wdp"/><Relationship Id="rId9" Type="http://schemas.microsoft.com/office/2007/relationships/hdphoto" Target="../media/hdphoto32.wdp"/></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11" Type="http://schemas.microsoft.com/office/2007/relationships/hdphoto" Target="../media/hdphoto10.wdp"/><Relationship Id="rId5" Type="http://schemas.microsoft.com/office/2007/relationships/hdphoto" Target="../media/hdphoto7.wdp"/><Relationship Id="rId10" Type="http://schemas.openxmlformats.org/officeDocument/2006/relationships/image" Target="../media/image11.png"/><Relationship Id="rId4" Type="http://schemas.openxmlformats.org/officeDocument/2006/relationships/image" Target="../media/image8.png"/><Relationship Id="rId9" Type="http://schemas.microsoft.com/office/2007/relationships/hdphoto" Target="../media/hdphoto9.wdp"/></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microsoft.com/office/2007/relationships/hdphoto" Target="../media/hdphoto35.wdp"/><Relationship Id="rId5" Type="http://schemas.openxmlformats.org/officeDocument/2006/relationships/image" Target="../media/image57.pn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microsoft.com/office/2007/relationships/hdphoto" Target="../media/hdphoto36.wdp"/><Relationship Id="rId5" Type="http://schemas.openxmlformats.org/officeDocument/2006/relationships/image" Target="../media/image58.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7" Type="http://schemas.microsoft.com/office/2007/relationships/hdphoto" Target="../media/hdphoto32.wdp"/><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9.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microsoft.com/office/2007/relationships/hdphoto" Target="../media/hdphoto32.wdp"/><Relationship Id="rId5" Type="http://schemas.openxmlformats.org/officeDocument/2006/relationships/image" Target="../media/image51.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microsoft.com/office/2007/relationships/hdphoto" Target="../media/hdphoto37.wdp"/><Relationship Id="rId5" Type="http://schemas.openxmlformats.org/officeDocument/2006/relationships/image" Target="../media/image62.pn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microsoft.com/office/2007/relationships/hdphoto" Target="../media/hdphoto39.wdp"/><Relationship Id="rId5" Type="http://schemas.openxmlformats.org/officeDocument/2006/relationships/image" Target="../media/image64.png"/><Relationship Id="rId4" Type="http://schemas.microsoft.com/office/2007/relationships/hdphoto" Target="../media/hdphoto38.wdp"/></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3.jpeg"/><Relationship Id="rId4" Type="http://schemas.microsoft.com/office/2007/relationships/hdphoto" Target="../media/hdphoto11.wdp"/></Relationships>
</file>

<file path=ppt/slides/_rels/slide4.xml.rels><?xml version="1.0" encoding="UTF-8" standalone="yes"?>
<Relationships xmlns="http://schemas.openxmlformats.org/package/2006/relationships"><Relationship Id="rId8" Type="http://schemas.microsoft.com/office/2007/relationships/hdphoto" Target="../media/hdphoto13.wdp"/><Relationship Id="rId13" Type="http://schemas.microsoft.com/office/2007/relationships/hdphoto" Target="../media/hdphoto15.wdp"/><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12.wdp"/><Relationship Id="rId11" Type="http://schemas.microsoft.com/office/2007/relationships/hdphoto" Target="../media/hdphoto14.wdp"/><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4.png"/><Relationship Id="rId3" Type="http://schemas.microsoft.com/office/2007/relationships/media" Target="../media/media2.mp4"/><Relationship Id="rId7" Type="http://schemas.openxmlformats.org/officeDocument/2006/relationships/image" Target="../media/image21.png"/><Relationship Id="rId12" Type="http://schemas.openxmlformats.org/officeDocument/2006/relationships/image" Target="../media/image1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3.xml"/><Relationship Id="rId11" Type="http://schemas.microsoft.com/office/2007/relationships/hdphoto" Target="../media/hdphoto17.wdp"/><Relationship Id="rId5" Type="http://schemas.openxmlformats.org/officeDocument/2006/relationships/slideLayout" Target="../slideLayouts/slideLayout7.xml"/><Relationship Id="rId10" Type="http://schemas.openxmlformats.org/officeDocument/2006/relationships/image" Target="../media/image23.png"/><Relationship Id="rId4" Type="http://schemas.openxmlformats.org/officeDocument/2006/relationships/video" Target="../media/media2.mp4"/><Relationship Id="rId9" Type="http://schemas.microsoft.com/office/2007/relationships/hdphoto" Target="../media/hdphoto16.wdp"/></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5.jpe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18.wdp"/><Relationship Id="rId5" Type="http://schemas.openxmlformats.org/officeDocument/2006/relationships/image" Target="../media/image27.png"/><Relationship Id="rId4" Type="http://schemas.openxmlformats.org/officeDocument/2006/relationships/image" Target="../media/image26.png"/><Relationship Id="rId9" Type="http://schemas.microsoft.com/office/2007/relationships/hdphoto" Target="../media/hdphoto8.wdp"/></Relationships>
</file>

<file path=ppt/slides/_rels/slide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5.jpe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18.wdp"/><Relationship Id="rId5" Type="http://schemas.openxmlformats.org/officeDocument/2006/relationships/image" Target="../media/image28.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hdphoto" Target="../media/hdphoto19.wdp"/><Relationship Id="rId7" Type="http://schemas.microsoft.com/office/2007/relationships/hdphoto" Target="../media/hdphoto20.wdp"/><Relationship Id="rId12" Type="http://schemas.microsoft.com/office/2007/relationships/hdphoto" Target="../media/hdphoto9.wdp"/><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10.png"/><Relationship Id="rId5" Type="http://schemas.microsoft.com/office/2007/relationships/hdphoto" Target="../media/hdphoto7.wdp"/><Relationship Id="rId10" Type="http://schemas.microsoft.com/office/2007/relationships/hdphoto" Target="../media/hdphoto8.wdp"/><Relationship Id="rId4" Type="http://schemas.openxmlformats.org/officeDocument/2006/relationships/image" Target="../media/image8.png"/><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7" Type="http://schemas.microsoft.com/office/2007/relationships/hdphoto" Target="../media/hdphoto22.wdp"/><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3.png"/><Relationship Id="rId5" Type="http://schemas.microsoft.com/office/2007/relationships/hdphoto" Target="../media/hdphoto21.wdp"/><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C4B62D9-C5F9-4E38-84F0-66FB82F31E05}"/>
              </a:ext>
            </a:extLst>
          </p:cNvPr>
          <p:cNvGrpSpPr/>
          <p:nvPr/>
        </p:nvGrpSpPr>
        <p:grpSpPr>
          <a:xfrm>
            <a:off x="2590671" y="0"/>
            <a:ext cx="7318962" cy="1465188"/>
            <a:chOff x="2594249" y="118118"/>
            <a:chExt cx="7318962" cy="1465188"/>
          </a:xfrm>
        </p:grpSpPr>
        <p:sp>
          <p:nvSpPr>
            <p:cNvPr id="5" name="Rectangle: Rounded Corners 4">
              <a:extLst>
                <a:ext uri="{FF2B5EF4-FFF2-40B4-BE49-F238E27FC236}">
                  <a16:creationId xmlns:a16="http://schemas.microsoft.com/office/drawing/2014/main" id="{E92F8BE4-F4B0-4C15-9D2E-B93C53F5E217}"/>
                </a:ext>
              </a:extLst>
            </p:cNvPr>
            <p:cNvSpPr/>
            <p:nvPr/>
          </p:nvSpPr>
          <p:spPr>
            <a:xfrm>
              <a:off x="3090178" y="118118"/>
              <a:ext cx="6795334" cy="1313118"/>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1F6250F2-351E-44CA-A071-9F67D77DF914}"/>
                </a:ext>
              </a:extLst>
            </p:cNvPr>
            <p:cNvSpPr/>
            <p:nvPr/>
          </p:nvSpPr>
          <p:spPr>
            <a:xfrm>
              <a:off x="3622015" y="214491"/>
              <a:ext cx="6291196" cy="1200329"/>
            </a:xfrm>
            <a:prstGeom prst="rect">
              <a:avLst/>
            </a:prstGeom>
            <a:noFill/>
          </p:spPr>
          <p:txBody>
            <a:bodyPr wrap="square" lIns="91440" tIns="45720" rIns="91440" bIns="45720">
              <a:spAutoFit/>
            </a:bodyPr>
            <a:lstStyle/>
            <a:p>
              <a:pPr algn="ctr"/>
              <a:r>
                <a:rPr lang="en-US" sz="7200" b="1" cap="none" spc="0" dirty="0">
                  <a:ln w="13462">
                    <a:solidFill>
                      <a:schemeClr val="bg1"/>
                    </a:solidFill>
                    <a:prstDash val="solid"/>
                  </a:ln>
                  <a:solidFill>
                    <a:schemeClr val="accent5">
                      <a:lumMod val="50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KHỞI ĐỘNG</a:t>
              </a:r>
            </a:p>
          </p:txBody>
        </p:sp>
        <p:pic>
          <p:nvPicPr>
            <p:cNvPr id="8" name="Picture 2" descr="Hình ảnh Tên Lửa Vector Minh Họa Cô Lập Trên Nền Trắng Clip Nghệ Thuật Tên  Lửa, Thiên Hà Clipart, Vectơ, Tên Lửa Vector và PNG với nền trong suốt để  tải">
              <a:extLst>
                <a:ext uri="{FF2B5EF4-FFF2-40B4-BE49-F238E27FC236}">
                  <a16:creationId xmlns:a16="http://schemas.microsoft.com/office/drawing/2014/main" id="{19ACB149-D021-4382-A581-5862B2C1AB11}"/>
                </a:ext>
              </a:extLst>
            </p:cNvPr>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backgroundRemoval t="9934" b="91225" l="9500" r="90000">
                          <a14:foregroundMark x1="48083" y1="75000" x2="48083" y2="75000"/>
                          <a14:foregroundMark x1="24167" y1="54719" x2="24167" y2="54719"/>
                          <a14:foregroundMark x1="55667" y1="46358" x2="36417" y2="62417"/>
                          <a14:foregroundMark x1="26667" y1="73427" x2="26667" y2="73427"/>
                          <a14:foregroundMark x1="48667" y1="65315" x2="51333" y2="61258"/>
                          <a14:foregroundMark x1="26667" y1="75166" x2="33833" y2="67964"/>
                          <a14:foregroundMark x1="33833" y1="67964" x2="33833" y2="67632"/>
                          <a14:foregroundMark x1="33667" y1="63411" x2="44750" y2="45778"/>
                          <a14:foregroundMark x1="41250" y1="50993" x2="51583" y2="39735"/>
                          <a14:foregroundMark x1="51583" y1="39735" x2="63250" y2="40811"/>
                          <a14:foregroundMark x1="63250" y1="40811" x2="57833" y2="41970"/>
                          <a14:foregroundMark x1="55083" y1="40563" x2="58167" y2="38079"/>
                          <a14:foregroundMark x1="57000" y1="37666" x2="50000" y2="43874"/>
                          <a14:foregroundMark x1="54083" y1="55050" x2="40500" y2="64156"/>
                          <a14:foregroundMark x1="16750" y1="69205" x2="16750" y2="69205"/>
                          <a14:foregroundMark x1="14583" y1="62252" x2="14583" y2="62252"/>
                          <a14:foregroundMark x1="16333" y1="63990" x2="16333" y2="63990"/>
                          <a14:foregroundMark x1="9583" y1="67053" x2="9583" y2="67053"/>
                          <a14:foregroundMark x1="11333" y1="74586" x2="11333" y2="74586"/>
                          <a14:foregroundMark x1="18667" y1="83113" x2="18667" y2="83113"/>
                          <a14:foregroundMark x1="29583" y1="84437" x2="29583" y2="84437"/>
                          <a14:foregroundMark x1="38750" y1="86010" x2="38750" y2="86010"/>
                          <a14:foregroundMark x1="36417" y1="83692" x2="36417" y2="83692"/>
                          <a14:foregroundMark x1="28000" y1="83113" x2="28000" y2="83113"/>
                          <a14:foregroundMark x1="32917" y1="91225" x2="32917" y2="91225"/>
                          <a14:foregroundMark x1="25333" y1="89238" x2="25333" y2="89238"/>
                          <a14:foregroundMark x1="14417" y1="87169" x2="14417" y2="87169"/>
                          <a14:foregroundMark x1="32500" y1="60844" x2="51583" y2="36921"/>
                          <a14:foregroundMark x1="56417" y1="43709" x2="53333" y2="45199"/>
                        </a14:backgroundRemoval>
                      </a14:imgEffect>
                    </a14:imgLayer>
                  </a14:imgProps>
                </a:ext>
                <a:ext uri="{28A0092B-C50C-407E-A947-70E740481C1C}">
                  <a14:useLocalDpi xmlns:a14="http://schemas.microsoft.com/office/drawing/2010/main" val="0"/>
                </a:ext>
              </a:extLst>
            </a:blip>
            <a:srcRect l="6629" t="12174" r="10885" b="7246"/>
            <a:stretch/>
          </p:blipFill>
          <p:spPr bwMode="auto">
            <a:xfrm>
              <a:off x="2594249" y="118118"/>
              <a:ext cx="1489784" cy="1465188"/>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Rectangle: Rounded Corners 7">
            <a:extLst>
              <a:ext uri="{FF2B5EF4-FFF2-40B4-BE49-F238E27FC236}">
                <a16:creationId xmlns:a16="http://schemas.microsoft.com/office/drawing/2014/main" id="{D6CE6303-3C40-4361-9869-64BB994762E1}"/>
              </a:ext>
            </a:extLst>
          </p:cNvPr>
          <p:cNvSpPr/>
          <p:nvPr/>
        </p:nvSpPr>
        <p:spPr>
          <a:xfrm>
            <a:off x="569130" y="1368386"/>
            <a:ext cx="10883329" cy="1750019"/>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err="1">
                <a:solidFill>
                  <a:srgbClr val="2B8D3A"/>
                </a:solidFill>
                <a:latin typeface="Times New Roman" panose="02020603050405020304" pitchFamily="18" charset="0"/>
                <a:cs typeface="Times New Roman" panose="02020603050405020304" pitchFamily="18" charset="0"/>
              </a:rPr>
              <a:t>Nhìn</a:t>
            </a:r>
            <a:r>
              <a:rPr lang="en-US" sz="9600" b="1" dirty="0">
                <a:solidFill>
                  <a:srgbClr val="2B8D3A"/>
                </a:solidFill>
                <a:latin typeface="Times New Roman" panose="02020603050405020304" pitchFamily="18" charset="0"/>
                <a:cs typeface="Times New Roman" panose="02020603050405020304" pitchFamily="18" charset="0"/>
              </a:rPr>
              <a:t> </a:t>
            </a:r>
            <a:r>
              <a:rPr lang="en-US" sz="9600" b="1" dirty="0" err="1">
                <a:solidFill>
                  <a:srgbClr val="2B8D3A"/>
                </a:solidFill>
                <a:latin typeface="Times New Roman" panose="02020603050405020304" pitchFamily="18" charset="0"/>
                <a:cs typeface="Times New Roman" panose="02020603050405020304" pitchFamily="18" charset="0"/>
              </a:rPr>
              <a:t>hình</a:t>
            </a:r>
            <a:r>
              <a:rPr lang="en-US" sz="9600" b="1" dirty="0">
                <a:solidFill>
                  <a:srgbClr val="2B8D3A"/>
                </a:solidFill>
                <a:latin typeface="Times New Roman" panose="02020603050405020304" pitchFamily="18" charset="0"/>
                <a:cs typeface="Times New Roman" panose="02020603050405020304" pitchFamily="18" charset="0"/>
              </a:rPr>
              <a:t> </a:t>
            </a:r>
            <a:r>
              <a:rPr lang="en-US" sz="9600" b="1" dirty="0" err="1">
                <a:solidFill>
                  <a:srgbClr val="2B8D3A"/>
                </a:solidFill>
                <a:latin typeface="Times New Roman" panose="02020603050405020304" pitchFamily="18" charset="0"/>
                <a:cs typeface="Times New Roman" panose="02020603050405020304" pitchFamily="18" charset="0"/>
              </a:rPr>
              <a:t>đoán</a:t>
            </a:r>
            <a:r>
              <a:rPr lang="en-US" sz="9600" b="1" dirty="0">
                <a:solidFill>
                  <a:srgbClr val="2B8D3A"/>
                </a:solidFill>
                <a:latin typeface="Times New Roman" panose="02020603050405020304" pitchFamily="18" charset="0"/>
                <a:cs typeface="Times New Roman" panose="02020603050405020304" pitchFamily="18" charset="0"/>
              </a:rPr>
              <a:t> Ý</a:t>
            </a:r>
          </a:p>
        </p:txBody>
      </p:sp>
      <p:cxnSp>
        <p:nvCxnSpPr>
          <p:cNvPr id="39" name="Straight Connector 38">
            <a:extLst>
              <a:ext uri="{FF2B5EF4-FFF2-40B4-BE49-F238E27FC236}">
                <a16:creationId xmlns:a16="http://schemas.microsoft.com/office/drawing/2014/main" id="{8529DE91-F9A3-4AAE-9D59-914616AB64F5}"/>
              </a:ext>
            </a:extLst>
          </p:cNvPr>
          <p:cNvCxnSpPr/>
          <p:nvPr/>
        </p:nvCxnSpPr>
        <p:spPr>
          <a:xfrm>
            <a:off x="-6730" y="3103703"/>
            <a:ext cx="12192000"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1" name="Rectangle: Rounded Corners 7">
            <a:extLst>
              <a:ext uri="{FF2B5EF4-FFF2-40B4-BE49-F238E27FC236}">
                <a16:creationId xmlns:a16="http://schemas.microsoft.com/office/drawing/2014/main" id="{BE55959A-1F2C-46C2-9FCD-F989F5DD87B7}"/>
              </a:ext>
            </a:extLst>
          </p:cNvPr>
          <p:cNvSpPr/>
          <p:nvPr/>
        </p:nvSpPr>
        <p:spPr>
          <a:xfrm>
            <a:off x="145773" y="3568427"/>
            <a:ext cx="1983779" cy="1401957"/>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Times New Roman" panose="02020603050405020304" pitchFamily="18" charset="0"/>
                <a:cs typeface="Times New Roman" panose="02020603050405020304" pitchFamily="18" charset="0"/>
              </a:rPr>
              <a:t>Hoạt</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động</a:t>
            </a:r>
            <a:r>
              <a:rPr lang="en-US" sz="2600" b="1" dirty="0">
                <a:solidFill>
                  <a:schemeClr val="tx1"/>
                </a:solidFill>
                <a:latin typeface="Times New Roman" panose="02020603050405020304" pitchFamily="18" charset="0"/>
                <a:cs typeface="Times New Roman" panose="02020603050405020304" pitchFamily="18" charset="0"/>
              </a:rPr>
              <a:t>: 4 </a:t>
            </a:r>
            <a:r>
              <a:rPr lang="en-US" sz="2600" b="1" dirty="0" err="1">
                <a:solidFill>
                  <a:schemeClr val="tx1"/>
                </a:solidFill>
                <a:latin typeface="Times New Roman" panose="02020603050405020304" pitchFamily="18" charset="0"/>
                <a:cs typeface="Times New Roman" panose="02020603050405020304" pitchFamily="18" charset="0"/>
              </a:rPr>
              <a:t>nhóm</a:t>
            </a:r>
            <a:endParaRPr lang="en-US" sz="2600" b="1" dirty="0">
              <a:solidFill>
                <a:schemeClr val="tx1"/>
              </a:solidFill>
              <a:latin typeface="Times New Roman" panose="02020603050405020304" pitchFamily="18" charset="0"/>
              <a:cs typeface="Times New Roman" panose="02020603050405020304" pitchFamily="18" charset="0"/>
            </a:endParaRPr>
          </a:p>
        </p:txBody>
      </p:sp>
      <p:sp>
        <p:nvSpPr>
          <p:cNvPr id="26" name="Rectangle: Rounded Corners 7">
            <a:extLst>
              <a:ext uri="{FF2B5EF4-FFF2-40B4-BE49-F238E27FC236}">
                <a16:creationId xmlns:a16="http://schemas.microsoft.com/office/drawing/2014/main" id="{53C967EF-6321-45EB-B34B-D99D778ACFBD}"/>
              </a:ext>
            </a:extLst>
          </p:cNvPr>
          <p:cNvSpPr/>
          <p:nvPr/>
        </p:nvSpPr>
        <p:spPr>
          <a:xfrm>
            <a:off x="2322627" y="3563774"/>
            <a:ext cx="2077756" cy="1401957"/>
          </a:xfrm>
          <a:prstGeom prst="roundRect">
            <a:avLst/>
          </a:prstGeom>
          <a:solidFill>
            <a:schemeClr val="accent4">
              <a:lumMod val="40000"/>
              <a:lumOff val="6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Times New Roman" panose="02020603050405020304" pitchFamily="18" charset="0"/>
                <a:cs typeface="Times New Roman" panose="02020603050405020304" pitchFamily="18" charset="0"/>
              </a:rPr>
              <a:t>Chuẩn</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bị</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bảng</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nhóm</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bút</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lông</a:t>
            </a:r>
            <a:endParaRPr lang="en-US" sz="2600" b="1" dirty="0">
              <a:solidFill>
                <a:schemeClr val="tx1"/>
              </a:solidFill>
              <a:latin typeface="Times New Roman" panose="02020603050405020304" pitchFamily="18" charset="0"/>
              <a:cs typeface="Times New Roman" panose="02020603050405020304" pitchFamily="18" charset="0"/>
            </a:endParaRPr>
          </a:p>
        </p:txBody>
      </p:sp>
      <p:sp>
        <p:nvSpPr>
          <p:cNvPr id="28" name="Rectangle: Rounded Corners 7">
            <a:extLst>
              <a:ext uri="{FF2B5EF4-FFF2-40B4-BE49-F238E27FC236}">
                <a16:creationId xmlns:a16="http://schemas.microsoft.com/office/drawing/2014/main" id="{3582B86B-BF97-4986-B5E7-3EF41E0CF4DB}"/>
              </a:ext>
            </a:extLst>
          </p:cNvPr>
          <p:cNvSpPr/>
          <p:nvPr/>
        </p:nvSpPr>
        <p:spPr>
          <a:xfrm>
            <a:off x="4526623" y="3563773"/>
            <a:ext cx="2968346" cy="1401955"/>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Times New Roman" panose="02020603050405020304" pitchFamily="18" charset="0"/>
                <a:cs typeface="Times New Roman" panose="02020603050405020304" pitchFamily="18" charset="0"/>
              </a:rPr>
              <a:t>Nhìn</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hình</a:t>
            </a:r>
            <a:r>
              <a:rPr lang="en-US" sz="26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đoán</a:t>
            </a:r>
            <a:r>
              <a:rPr lang="en-US" sz="26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6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nội</a:t>
            </a:r>
            <a:r>
              <a:rPr lang="en-US" sz="26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dung  </a:t>
            </a:r>
            <a:r>
              <a:rPr lang="en-US" sz="26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ghi</a:t>
            </a:r>
            <a:r>
              <a:rPr lang="en-US" sz="26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6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vào</a:t>
            </a:r>
            <a:r>
              <a:rPr lang="en-US" sz="26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6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bảng</a:t>
            </a:r>
            <a:r>
              <a:rPr lang="en-US" sz="26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6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nhóm</a:t>
            </a:r>
            <a:endParaRPr lang="en-US" sz="2600" b="1" dirty="0">
              <a:solidFill>
                <a:schemeClr val="tx1"/>
              </a:solidFill>
              <a:latin typeface="Times New Roman" panose="02020603050405020304" pitchFamily="18" charset="0"/>
              <a:cs typeface="Times New Roman" panose="02020603050405020304" pitchFamily="18" charset="0"/>
            </a:endParaRPr>
          </a:p>
        </p:txBody>
      </p:sp>
      <p:sp>
        <p:nvSpPr>
          <p:cNvPr id="29" name="Rectangle: Rounded Corners 7">
            <a:extLst>
              <a:ext uri="{FF2B5EF4-FFF2-40B4-BE49-F238E27FC236}">
                <a16:creationId xmlns:a16="http://schemas.microsoft.com/office/drawing/2014/main" id="{D5397E9F-57CE-4CBC-BF7D-C7F3ACC44961}"/>
              </a:ext>
            </a:extLst>
          </p:cNvPr>
          <p:cNvSpPr/>
          <p:nvPr/>
        </p:nvSpPr>
        <p:spPr>
          <a:xfrm>
            <a:off x="7635064" y="3563772"/>
            <a:ext cx="2093874" cy="1401957"/>
          </a:xfrm>
          <a:prstGeom prst="roundRect">
            <a:avLst/>
          </a:prstGeom>
          <a:solidFill>
            <a:schemeClr val="accent4">
              <a:lumMod val="40000"/>
              <a:lumOff val="6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Times New Roman" panose="02020603050405020304" pitchFamily="18" charset="0"/>
                <a:cs typeface="Times New Roman" panose="02020603050405020304" pitchFamily="18" charset="0"/>
              </a:rPr>
              <a:t>Thời</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gian</a:t>
            </a:r>
            <a:r>
              <a:rPr lang="en-US" sz="2600" b="1" dirty="0">
                <a:solidFill>
                  <a:schemeClr val="tx1"/>
                </a:solidFill>
                <a:latin typeface="Times New Roman" panose="02020603050405020304" pitchFamily="18" charset="0"/>
                <a:cs typeface="Times New Roman" panose="02020603050405020304" pitchFamily="18" charset="0"/>
              </a:rPr>
              <a:t> : 30 </a:t>
            </a:r>
            <a:r>
              <a:rPr lang="en-US" sz="2600" b="1" dirty="0" err="1">
                <a:solidFill>
                  <a:schemeClr val="tx1"/>
                </a:solidFill>
                <a:latin typeface="Times New Roman" panose="02020603050405020304" pitchFamily="18" charset="0"/>
                <a:cs typeface="Times New Roman" panose="02020603050405020304" pitchFamily="18" charset="0"/>
              </a:rPr>
              <a:t>giây</a:t>
            </a:r>
            <a:endParaRPr lang="en-US" sz="2600" b="1" dirty="0">
              <a:solidFill>
                <a:schemeClr val="tx1"/>
              </a:solidFill>
              <a:latin typeface="Times New Roman" panose="02020603050405020304" pitchFamily="18" charset="0"/>
              <a:cs typeface="Times New Roman" panose="02020603050405020304" pitchFamily="18" charset="0"/>
            </a:endParaRPr>
          </a:p>
        </p:txBody>
      </p:sp>
      <p:sp>
        <p:nvSpPr>
          <p:cNvPr id="30" name="Rectangle: Rounded Corners 7">
            <a:extLst>
              <a:ext uri="{FF2B5EF4-FFF2-40B4-BE49-F238E27FC236}">
                <a16:creationId xmlns:a16="http://schemas.microsoft.com/office/drawing/2014/main" id="{C22CBC91-7E69-41A0-A1C7-59D20020A212}"/>
              </a:ext>
            </a:extLst>
          </p:cNvPr>
          <p:cNvSpPr/>
          <p:nvPr/>
        </p:nvSpPr>
        <p:spPr>
          <a:xfrm>
            <a:off x="9881537" y="3563771"/>
            <a:ext cx="2247820" cy="1401957"/>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Times New Roman" panose="02020603050405020304" pitchFamily="18" charset="0"/>
                <a:cs typeface="Times New Roman" panose="02020603050405020304" pitchFamily="18" charset="0"/>
              </a:rPr>
              <a:t>Nhóm</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đúng</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nhất</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6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chiến</a:t>
            </a:r>
            <a:r>
              <a:rPr lang="en-US" sz="26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6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thắng</a:t>
            </a:r>
            <a:endParaRPr lang="en-US" sz="2600" b="1" dirty="0">
              <a:solidFill>
                <a:schemeClr val="tx1"/>
              </a:solidFill>
              <a:latin typeface="Times New Roman" panose="02020603050405020304" pitchFamily="18" charset="0"/>
              <a:cs typeface="Times New Roman" panose="02020603050405020304" pitchFamily="18" charset="0"/>
            </a:endParaRPr>
          </a:p>
        </p:txBody>
      </p:sp>
      <p:pic>
        <p:nvPicPr>
          <p:cNvPr id="31" name="Picture 2" descr="Galeria - ícones de natureza grátis">
            <a:extLst>
              <a:ext uri="{FF2B5EF4-FFF2-40B4-BE49-F238E27FC236}">
                <a16:creationId xmlns:a16="http://schemas.microsoft.com/office/drawing/2014/main" id="{D788C6DA-1120-4008-9FA8-DA4CC712E4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3998" y="4965728"/>
            <a:ext cx="1593595" cy="159359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5D6E7CB2-DECE-4A7D-A15B-85B6D0E3F4A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273" b="89697" l="9804" r="89542">
                        <a14:foregroundMark x1="27778" y1="46667" x2="41176" y2="23636"/>
                        <a14:foregroundMark x1="41176" y1="23636" x2="51634" y2="23636"/>
                        <a14:foregroundMark x1="59804" y1="49697" x2="41176" y2="48485"/>
                        <a14:foregroundMark x1="40523" y1="66061" x2="29412" y2="56364"/>
                        <a14:foregroundMark x1="48366" y1="61212" x2="54575" y2="41212"/>
                        <a14:foregroundMark x1="31373" y1="67879" x2="32026" y2="76970"/>
                        <a14:foregroundMark x1="18301" y1="26061" x2="28431" y2="59394"/>
                        <a14:foregroundMark x1="68627" y1="77576" x2="64052" y2="86061"/>
                        <a14:foregroundMark x1="79739" y1="55152" x2="79412" y2="67273"/>
                        <a14:foregroundMark x1="69935" y1="82424" x2="70261" y2="85455"/>
                        <a14:foregroundMark x1="34641" y1="78182" x2="34641" y2="88485"/>
                        <a14:foregroundMark x1="30719" y1="69091" x2="29085" y2="79394"/>
                        <a14:foregroundMark x1="27778" y1="65455" x2="21895" y2="59394"/>
                        <a14:foregroundMark x1="23203" y1="62424" x2="23203" y2="66061"/>
                        <a14:foregroundMark x1="28431" y1="12121" x2="31046" y2="30303"/>
                        <a14:foregroundMark x1="42157" y1="8485" x2="42157" y2="8485"/>
                        <a14:foregroundMark x1="61765" y1="7273" x2="61765" y2="7273"/>
                        <a14:foregroundMark x1="57190" y1="41818" x2="44444" y2="48485"/>
                        <a14:foregroundMark x1="49673" y1="34545" x2="39216" y2="44242"/>
                      </a14:backgroundRemoval>
                    </a14:imgEffect>
                  </a14:imgLayer>
                </a14:imgProps>
              </a:ext>
            </a:extLst>
          </a:blip>
          <a:stretch>
            <a:fillRect/>
          </a:stretch>
        </p:blipFill>
        <p:spPr>
          <a:xfrm>
            <a:off x="0" y="5265154"/>
            <a:ext cx="2239313" cy="1207473"/>
          </a:xfrm>
          <a:prstGeom prst="rect">
            <a:avLst/>
          </a:prstGeom>
        </p:spPr>
      </p:pic>
      <p:pic>
        <p:nvPicPr>
          <p:cNvPr id="33" name="Picture 2" descr="Giấy Mở Rộng Biểu Tượng - Véc tơ bút và giấy png tải về - Miễn phí trong  suốt Góc png Tải về.">
            <a:extLst>
              <a:ext uri="{FF2B5EF4-FFF2-40B4-BE49-F238E27FC236}">
                <a16:creationId xmlns:a16="http://schemas.microsoft.com/office/drawing/2014/main" id="{E563379A-F467-4019-AC1D-DBC6B18287CD}"/>
              </a:ext>
            </a:extLst>
          </p:cNvPr>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2760241" y="5126107"/>
            <a:ext cx="1184639" cy="122227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id="{A502EEEF-18B8-4A77-9404-58674D215B1E}"/>
              </a:ext>
            </a:extLst>
          </p:cNvPr>
          <p:cNvPicPr>
            <a:picLocks noChangeAspect="1" noChangeArrowheads="1"/>
          </p:cNvPicPr>
          <p:nvPr/>
        </p:nvPicPr>
        <p:blipFill rotWithShape="1">
          <a:blip r:embed="rId9" cstate="hqprint">
            <a:extLst>
              <a:ext uri="{BEBA8EAE-BF5A-486C-A8C5-ECC9F3942E4B}">
                <a14:imgProps xmlns:a14="http://schemas.microsoft.com/office/drawing/2010/main">
                  <a14:imgLayer r:embed="rId10">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p:blipFill>
        <p:spPr bwMode="auto">
          <a:xfrm>
            <a:off x="7993653" y="5036263"/>
            <a:ext cx="1432381" cy="140195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Champions cup icon Royalty Free Vector Image - VectorStock">
            <a:extLst>
              <a:ext uri="{FF2B5EF4-FFF2-40B4-BE49-F238E27FC236}">
                <a16:creationId xmlns:a16="http://schemas.microsoft.com/office/drawing/2014/main" id="{542EEBD3-7673-4409-AA6F-977744C80222}"/>
              </a:ext>
            </a:extLst>
          </p:cNvPr>
          <p:cNvPicPr>
            <a:picLocks noChangeAspect="1" noChangeArrowheads="1"/>
          </p:cNvPicPr>
          <p:nvPr/>
        </p:nvPicPr>
        <p:blipFill>
          <a:blip r:embed="rId11" cstate="hqprint">
            <a:extLst>
              <a:ext uri="{BEBA8EAE-BF5A-486C-A8C5-ECC9F3942E4B}">
                <a14:imgProps xmlns:a14="http://schemas.microsoft.com/office/drawing/2010/main">
                  <a14:imgLayer r:embed="rId12">
                    <a14:imgEffect>
                      <a14:backgroundRemoval t="3889" b="91759" l="4300" r="97600">
                        <a14:foregroundMark x1="30800" y1="69167" x2="19100" y2="52315"/>
                        <a14:foregroundMark x1="19100" y1="52315" x2="19700" y2="21944"/>
                        <a14:foregroundMark x1="19700" y1="21944" x2="45300" y2="14259"/>
                        <a14:foregroundMark x1="45300" y1="14259" x2="81100" y2="30833"/>
                        <a14:foregroundMark x1="81100" y1="30833" x2="86900" y2="39630"/>
                        <a14:foregroundMark x1="94900" y1="38056" x2="97400" y2="47500"/>
                        <a14:foregroundMark x1="97400" y1="47500" x2="91600" y2="62963"/>
                        <a14:foregroundMark x1="91600" y1="62963" x2="69200" y2="74259"/>
                        <a14:foregroundMark x1="69200" y1="74259" x2="56300" y2="73611"/>
                        <a14:foregroundMark x1="56300" y1="73611" x2="55200" y2="71852"/>
                        <a14:foregroundMark x1="23900" y1="78241" x2="21600" y2="74815"/>
                        <a14:foregroundMark x1="14700" y1="65463" x2="11000" y2="58519"/>
                        <a14:foregroundMark x1="9900" y1="55648" x2="9100" y2="46759"/>
                        <a14:foregroundMark x1="9100" y1="46759" x2="9100" y2="46759"/>
                        <a14:foregroundMark x1="9500" y1="45833" x2="9500" y2="35741"/>
                        <a14:foregroundMark x1="9500" y1="34815" x2="10800" y2="29352"/>
                        <a14:foregroundMark x1="17400" y1="21481" x2="19900" y2="17778"/>
                        <a14:foregroundMark x1="26800" y1="11389" x2="28500" y2="10463"/>
                        <a14:foregroundMark x1="38700" y1="6389" x2="43300" y2="4815"/>
                        <a14:foregroundMark x1="43500" y1="4815" x2="47900" y2="5185"/>
                        <a14:foregroundMark x1="56300" y1="3889" x2="58300" y2="4630"/>
                        <a14:foregroundMark x1="63600" y1="7963" x2="65200" y2="8889"/>
                        <a14:foregroundMark x1="97600" y1="47130" x2="97600" y2="47130"/>
                        <a14:foregroundMark x1="95300" y1="35370" x2="94200" y2="32685"/>
                        <a14:foregroundMark x1="97600" y1="50463" x2="97600" y2="50463"/>
                        <a14:foregroundMark x1="4300" y1="47963" x2="4300" y2="47963"/>
                        <a14:foregroundMark x1="5800" y1="44259" x2="7600" y2="41759"/>
                        <a14:foregroundMark x1="5300" y1="33796" x2="5100" y2="34352"/>
                        <a14:foregroundMark x1="48700" y1="91204" x2="49200" y2="91759"/>
                      </a14:backgroundRemoval>
                    </a14:imgEffect>
                  </a14:imgLayer>
                </a14:imgProps>
              </a:ext>
              <a:ext uri="{28A0092B-C50C-407E-A947-70E740481C1C}">
                <a14:useLocalDpi xmlns:a14="http://schemas.microsoft.com/office/drawing/2010/main" val="0"/>
              </a:ext>
            </a:extLst>
          </a:blip>
          <a:srcRect/>
          <a:stretch>
            <a:fillRect/>
          </a:stretch>
        </p:blipFill>
        <p:spPr bwMode="auto">
          <a:xfrm>
            <a:off x="10418336" y="5036263"/>
            <a:ext cx="1337979" cy="1445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307464"/>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par>
                                <p:cTn id="20" presetID="10"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10" presetClass="entr" presetSubtype="0"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par>
                                <p:cTn id="32" presetID="10" presetClass="entr" presetSubtype="0" fill="hold"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animBg="1"/>
      <p:bldP spid="28" grpId="0" animBg="1"/>
      <p:bldP spid="29" grpId="0" animBg="1"/>
      <p:bldP spid="3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7">
            <a:extLst>
              <a:ext uri="{FF2B5EF4-FFF2-40B4-BE49-F238E27FC236}">
                <a16:creationId xmlns:a16="http://schemas.microsoft.com/office/drawing/2014/main" id="{9C8CB8A0-CA76-4A71-B990-0741CE8ED4AB}"/>
              </a:ext>
            </a:extLst>
          </p:cNvPr>
          <p:cNvSpPr/>
          <p:nvPr/>
        </p:nvSpPr>
        <p:spPr>
          <a:xfrm>
            <a:off x="128240" y="1015716"/>
            <a:ext cx="1671986" cy="1249136"/>
          </a:xfrm>
          <a:prstGeom prst="roundRect">
            <a:avLst/>
          </a:prstGeom>
          <a:solidFill>
            <a:srgbClr val="FFFA9D"/>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Hoạt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động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theo</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cặp</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0" name="Rectangle: Rounded Corners 7">
            <a:extLst>
              <a:ext uri="{FF2B5EF4-FFF2-40B4-BE49-F238E27FC236}">
                <a16:creationId xmlns:a16="http://schemas.microsoft.com/office/drawing/2014/main" id="{B432C21E-9A7F-4050-AED6-59BB3D9AD486}"/>
              </a:ext>
            </a:extLst>
          </p:cNvPr>
          <p:cNvSpPr/>
          <p:nvPr/>
        </p:nvSpPr>
        <p:spPr>
          <a:xfrm>
            <a:off x="9436265" y="1055286"/>
            <a:ext cx="1648010" cy="1238472"/>
          </a:xfrm>
          <a:prstGeom prst="roundRect">
            <a:avLst/>
          </a:prstGeom>
          <a:solidFill>
            <a:srgbClr val="FFFA9D"/>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Thời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gian</a:t>
            </a:r>
            <a:r>
              <a:rPr lang="en-US" sz="2400" b="1" dirty="0">
                <a:solidFill>
                  <a:schemeClr val="tx1"/>
                </a:solidFill>
                <a:latin typeface="Times New Roman" panose="02020603050405020304" pitchFamily="18" charset="0"/>
                <a:cs typeface="Times New Roman" panose="02020603050405020304" pitchFamily="18" charset="0"/>
              </a:rPr>
              <a:t>: 5 </a:t>
            </a:r>
            <a:r>
              <a:rPr lang="en-US" sz="2400" b="1" dirty="0" err="1">
                <a:solidFill>
                  <a:schemeClr val="tx1"/>
                </a:solidFill>
                <a:latin typeface="Times New Roman" panose="02020603050405020304" pitchFamily="18" charset="0"/>
                <a:cs typeface="Times New Roman" panose="02020603050405020304" pitchFamily="18" charset="0"/>
              </a:rPr>
              <a:t>phút</a:t>
            </a:r>
            <a:endParaRPr lang="en-US" sz="2400" b="1" dirty="0">
              <a:solidFill>
                <a:schemeClr val="tx1"/>
              </a:solidFill>
              <a:latin typeface="Times New Roman" panose="02020603050405020304" pitchFamily="18" charset="0"/>
              <a:cs typeface="Times New Roman" panose="02020603050405020304" pitchFamily="18" charset="0"/>
            </a:endParaRPr>
          </a:p>
        </p:txBody>
      </p:sp>
      <p:pic>
        <p:nvPicPr>
          <p:cNvPr id="11" name="Picture 8" descr="Hình ảnh Đồng Hồ Báo Thức Biểu Tượng, đồng Hồ Clipart, Đồng Hồ Biểu Tượng,  Biểu Tượng Báo động Vector và PNG với nền trong suốt để tải xuống miễn phí">
            <a:extLst>
              <a:ext uri="{FF2B5EF4-FFF2-40B4-BE49-F238E27FC236}">
                <a16:creationId xmlns:a16="http://schemas.microsoft.com/office/drawing/2014/main" id="{46806270-5D88-4001-8AB3-074AC6A1C02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198" t="8932" r="15052" b="9818"/>
          <a:stretch/>
        </p:blipFill>
        <p:spPr bwMode="auto">
          <a:xfrm>
            <a:off x="11084275" y="905651"/>
            <a:ext cx="1107725" cy="130912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SlideShare Computer Icons Presentation slide, icon, orange, presentation,  logo png | PNGWing">
            <a:extLst>
              <a:ext uri="{FF2B5EF4-FFF2-40B4-BE49-F238E27FC236}">
                <a16:creationId xmlns:a16="http://schemas.microsoft.com/office/drawing/2014/main" id="{D6FA706C-1528-49BE-967B-3327ADADAC4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8333" r="90556">
                        <a14:foregroundMark x1="35833" y1="77222" x2="35833" y2="77222"/>
                        <a14:foregroundMark x1="43611" y1="44444" x2="43611" y2="44444"/>
                        <a14:foregroundMark x1="64722" y1="40556" x2="64722" y2="40556"/>
                        <a14:foregroundMark x1="90556" y1="45556" x2="90556" y2="45556"/>
                        <a14:foregroundMark x1="8333" y1="46389" x2="8333" y2="46389"/>
                      </a14:backgroundRemoval>
                    </a14:imgEffect>
                  </a14:imgLayer>
                </a14:imgProps>
              </a:ext>
              <a:ext uri="{28A0092B-C50C-407E-A947-70E740481C1C}">
                <a14:useLocalDpi xmlns:a14="http://schemas.microsoft.com/office/drawing/2010/main" val="0"/>
              </a:ext>
            </a:extLst>
          </a:blip>
          <a:srcRect t="9838" b="8669"/>
          <a:stretch/>
        </p:blipFill>
        <p:spPr bwMode="auto">
          <a:xfrm>
            <a:off x="1224526" y="1087830"/>
            <a:ext cx="1449890" cy="1181554"/>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7">
            <a:extLst>
              <a:ext uri="{FF2B5EF4-FFF2-40B4-BE49-F238E27FC236}">
                <a16:creationId xmlns:a16="http://schemas.microsoft.com/office/drawing/2014/main" id="{9C8CB8A0-CA76-4A71-B990-0741CE8ED4AB}"/>
              </a:ext>
            </a:extLst>
          </p:cNvPr>
          <p:cNvSpPr/>
          <p:nvPr/>
        </p:nvSpPr>
        <p:spPr>
          <a:xfrm>
            <a:off x="2674416" y="1010397"/>
            <a:ext cx="2597672" cy="1249136"/>
          </a:xfrm>
          <a:prstGeom prst="roundRect">
            <a:avLst/>
          </a:prstGeom>
          <a:solidFill>
            <a:srgbClr val="FFFA9D"/>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Quan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sát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hình</a:t>
            </a:r>
            <a:r>
              <a:rPr lang="en-US" sz="2400" b="1" dirty="0">
                <a:solidFill>
                  <a:schemeClr val="tx1"/>
                </a:solidFill>
                <a:latin typeface="Times New Roman" panose="02020603050405020304" pitchFamily="18" charset="0"/>
                <a:cs typeface="Times New Roman" panose="02020603050405020304" pitchFamily="18" charset="0"/>
              </a:rPr>
              <a:t> 2 + </a:t>
            </a:r>
            <a:r>
              <a:rPr lang="en-US" sz="2400" b="1" dirty="0" err="1">
                <a:solidFill>
                  <a:schemeClr val="tx1"/>
                </a:solidFill>
                <a:latin typeface="Times New Roman" panose="02020603050405020304" pitchFamily="18" charset="0"/>
                <a:cs typeface="Times New Roman" panose="02020603050405020304" pitchFamily="18" charset="0"/>
              </a:rPr>
              <a:t>đọc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thông</a:t>
            </a:r>
            <a:r>
              <a:rPr lang="en-US" sz="2400" b="1" dirty="0">
                <a:solidFill>
                  <a:schemeClr val="tx1"/>
                </a:solidFill>
                <a:latin typeface="Times New Roman" panose="02020603050405020304" pitchFamily="18" charset="0"/>
                <a:cs typeface="Times New Roman" panose="02020603050405020304" pitchFamily="18" charset="0"/>
              </a:rPr>
              <a:t> tin </a:t>
            </a:r>
            <a:r>
              <a:rPr lang="en-US" sz="2400" b="1" dirty="0" err="1">
                <a:solidFill>
                  <a:schemeClr val="tx1"/>
                </a:solidFill>
                <a:latin typeface="Times New Roman" panose="02020603050405020304" pitchFamily="18" charset="0"/>
                <a:cs typeface="Times New Roman" panose="02020603050405020304" pitchFamily="18" charset="0"/>
              </a:rPr>
              <a:t>mục</a:t>
            </a:r>
            <a:r>
              <a:rPr lang="en-US" sz="2400" b="1" dirty="0">
                <a:solidFill>
                  <a:schemeClr val="tx1"/>
                </a:solidFill>
                <a:latin typeface="Times New Roman" panose="02020603050405020304" pitchFamily="18" charset="0"/>
                <a:cs typeface="Times New Roman" panose="02020603050405020304" pitchFamily="18" charset="0"/>
              </a:rPr>
              <a:t> 1b SGK</a:t>
            </a:r>
          </a:p>
        </p:txBody>
      </p:sp>
      <p:sp>
        <p:nvSpPr>
          <p:cNvPr id="29" name="Rectangle 28">
            <a:extLst>
              <a:ext uri="{FF2B5EF4-FFF2-40B4-BE49-F238E27FC236}">
                <a16:creationId xmlns:a16="http://schemas.microsoft.com/office/drawing/2014/main" id="{03DA20BE-9F29-46E5-808E-7356F4F72644}"/>
              </a:ext>
            </a:extLst>
          </p:cNvPr>
          <p:cNvSpPr/>
          <p:nvPr/>
        </p:nvSpPr>
        <p:spPr>
          <a:xfrm>
            <a:off x="113951" y="2851489"/>
            <a:ext cx="5158137" cy="3334999"/>
          </a:xfrm>
          <a:prstGeom prst="rect">
            <a:avLst/>
          </a:prstGeom>
          <a:solidFill>
            <a:srgbClr val="DEFF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0" name="Lưu đồ: Điểm Kết Thúc 147">
            <a:extLst>
              <a:ext uri="{FF2B5EF4-FFF2-40B4-BE49-F238E27FC236}">
                <a16:creationId xmlns:a16="http://schemas.microsoft.com/office/drawing/2014/main" id="{05461557-442F-4F94-AF09-A5C02FFACD0D}"/>
              </a:ext>
            </a:extLst>
          </p:cNvPr>
          <p:cNvSpPr/>
          <p:nvPr/>
        </p:nvSpPr>
        <p:spPr>
          <a:xfrm>
            <a:off x="1133926" y="2547298"/>
            <a:ext cx="3080979" cy="739462"/>
          </a:xfrm>
          <a:prstGeom prst="flowChartTerminator">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Times New Roman" panose="02020603050405020304" pitchFamily="18" charset="0"/>
                <a:cs typeface="Times New Roman" panose="02020603050405020304" pitchFamily="18" charset="0"/>
              </a:rPr>
              <a:t>Nhiệm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vụ</a:t>
            </a:r>
            <a:endParaRPr lang="en-US" sz="3600" dirty="0">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E648D752-BF5C-4466-86C9-578981A27C92}"/>
              </a:ext>
            </a:extLst>
          </p:cNvPr>
          <p:cNvSpPr txBox="1"/>
          <p:nvPr/>
        </p:nvSpPr>
        <p:spPr>
          <a:xfrm>
            <a:off x="214313" y="3555916"/>
            <a:ext cx="5057775" cy="2462213"/>
          </a:xfrm>
          <a:prstGeom prst="rect">
            <a:avLst/>
          </a:prstGeom>
          <a:noFill/>
          <a:ln>
            <a:noFill/>
            <a:prstDash val="sysDot"/>
          </a:ln>
        </p:spPr>
        <p:txBody>
          <a:bodyPr wrap="square">
            <a:spAutoFit/>
          </a:bodyPr>
          <a:lstStyle/>
          <a:p>
            <a:pPr algn="just">
              <a:lnSpc>
                <a:spcPct val="110000"/>
              </a:lnSpc>
            </a:pPr>
            <a:r>
              <a:rPr lang="en-US" altLang="en-US" sz="2800" b="1" dirty="0" err="1">
                <a:solidFill>
                  <a:srgbClr val="C00000"/>
                </a:solidFill>
                <a:latin typeface="Times New Roman" panose="02020603050405020304" pitchFamily="18" charset="0"/>
                <a:cs typeface="Times New Roman" panose="02020603050405020304" pitchFamily="18" charset="0"/>
              </a:rPr>
              <a:t>Nhận</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xét</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sự</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thay</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đổi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nhiệt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độ</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trung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bình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năm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không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khí</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giữa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địa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điểm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Tích</a:t>
            </a:r>
            <a:r>
              <a:rPr lang="en-US" altLang="en-US" sz="2800" b="1" dirty="0">
                <a:latin typeface="Times New Roman" panose="02020603050405020304" pitchFamily="18" charset="0"/>
                <a:cs typeface="Times New Roman" panose="02020603050405020304" pitchFamily="18" charset="0"/>
              </a:rPr>
              <a:t>-xi; </a:t>
            </a:r>
            <a:r>
              <a:rPr lang="en-US" altLang="en-US" sz="2800" b="1" dirty="0" err="1">
                <a:latin typeface="Times New Roman" panose="02020603050405020304" pitchFamily="18" charset="0"/>
                <a:cs typeface="Times New Roman" panose="02020603050405020304" pitchFamily="18" charset="0"/>
              </a:rPr>
              <a:t>Xê</a:t>
            </a:r>
            <a:r>
              <a:rPr lang="en-US" altLang="en-US" sz="2800" b="1" dirty="0">
                <a:latin typeface="Times New Roman" panose="02020603050405020304" pitchFamily="18" charset="0"/>
                <a:cs typeface="Times New Roman" panose="02020603050405020304" pitchFamily="18" charset="0"/>
              </a:rPr>
              <a:t>-un; Ma-</a:t>
            </a:r>
            <a:r>
              <a:rPr lang="en-US" altLang="en-US" sz="2800" b="1" dirty="0" err="1">
                <a:latin typeface="Times New Roman" panose="02020603050405020304" pitchFamily="18" charset="0"/>
                <a:cs typeface="Times New Roman" panose="02020603050405020304" pitchFamily="18" charset="0"/>
              </a:rPr>
              <a:t>ni</a:t>
            </a:r>
            <a:r>
              <a:rPr lang="en-US" altLang="en-US" sz="2800" b="1" dirty="0">
                <a:latin typeface="Times New Roman" panose="02020603050405020304" pitchFamily="18" charset="0"/>
                <a:cs typeface="Times New Roman" panose="02020603050405020304" pitchFamily="18" charset="0"/>
              </a:rPr>
              <a:t>-la. </a:t>
            </a:r>
            <a:r>
              <a:rPr lang="en-US" altLang="en-US" sz="2800" b="1" dirty="0" err="1">
                <a:solidFill>
                  <a:srgbClr val="C00000"/>
                </a:solidFill>
                <a:latin typeface="Times New Roman" panose="02020603050405020304" pitchFamily="18" charset="0"/>
                <a:cs typeface="Times New Roman" panose="02020603050405020304" pitchFamily="18" charset="0"/>
              </a:rPr>
              <a:t>Giải</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thích</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nguyên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nhân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sự</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thay</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đổi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đó</a:t>
            </a:r>
            <a:r>
              <a:rPr lang="en-US" altLang="en-US" sz="2800" b="1" dirty="0">
                <a:latin typeface="Times New Roman" panose="02020603050405020304" pitchFamily="18" charset="0"/>
                <a:cs typeface="Times New Roman" panose="02020603050405020304" pitchFamily="18" charset="0"/>
              </a:rPr>
              <a:t>?</a:t>
            </a:r>
          </a:p>
        </p:txBody>
      </p:sp>
      <p:sp>
        <p:nvSpPr>
          <p:cNvPr id="16" name="Rectangle: Rounded Corners 7">
            <a:extLst>
              <a:ext uri="{FF2B5EF4-FFF2-40B4-BE49-F238E27FC236}">
                <a16:creationId xmlns:a16="http://schemas.microsoft.com/office/drawing/2014/main" id="{9C8CB8A0-CA76-4A71-B990-0741CE8ED4AB}"/>
              </a:ext>
            </a:extLst>
          </p:cNvPr>
          <p:cNvSpPr/>
          <p:nvPr/>
        </p:nvSpPr>
        <p:spPr>
          <a:xfrm>
            <a:off x="142875" y="-15050"/>
            <a:ext cx="12049125" cy="858014"/>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C00000"/>
                </a:solidFill>
                <a:latin typeface="Times New Roman" panose="02020603050405020304" pitchFamily="18" charset="0"/>
                <a:cs typeface="Times New Roman" panose="02020603050405020304" pitchFamily="18" charset="0"/>
              </a:rPr>
              <a:t>b</a:t>
            </a:r>
            <a:r>
              <a:rPr lang="en-US" sz="3600" b="1" dirty="0">
                <a:solidFill>
                  <a:srgbClr val="C00000"/>
                </a:solidFill>
                <a:latin typeface="Times New Roman" panose="02020603050405020304" pitchFamily="18" charset="0"/>
                <a:cs typeface="Times New Roman" panose="02020603050405020304" pitchFamily="18" charset="0"/>
              </a:rPr>
              <a:t>. SỰ THAY ĐỔI NHIỆT ĐỘ KHÔNG KHÍ THEO VĨ ĐỘ</a:t>
            </a:r>
          </a:p>
        </p:txBody>
      </p:sp>
      <p:sp>
        <p:nvSpPr>
          <p:cNvPr id="18" name="Rectangle: Rounded Corners 7">
            <a:extLst>
              <a:ext uri="{FF2B5EF4-FFF2-40B4-BE49-F238E27FC236}">
                <a16:creationId xmlns:a16="http://schemas.microsoft.com/office/drawing/2014/main" id="{9C8CB8A0-CA76-4A71-B990-0741CE8ED4AB}"/>
              </a:ext>
            </a:extLst>
          </p:cNvPr>
          <p:cNvSpPr/>
          <p:nvPr/>
        </p:nvSpPr>
        <p:spPr>
          <a:xfrm>
            <a:off x="6109903" y="1015729"/>
            <a:ext cx="2137956" cy="1238472"/>
          </a:xfrm>
          <a:prstGeom prst="roundRect">
            <a:avLst/>
          </a:prstGeom>
          <a:solidFill>
            <a:srgbClr val="FFFA9D"/>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Hoàn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hành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nhiệm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vụ</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vào</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giấy</a:t>
            </a:r>
            <a:r>
              <a:rPr lang="en-US" sz="2400" b="1" dirty="0">
                <a:solidFill>
                  <a:schemeClr val="tx1"/>
                </a:solidFill>
                <a:latin typeface="Times New Roman" panose="02020603050405020304" pitchFamily="18" charset="0"/>
                <a:cs typeface="Times New Roman" panose="02020603050405020304" pitchFamily="18" charset="0"/>
              </a:rPr>
              <a:t> note</a:t>
            </a:r>
          </a:p>
        </p:txBody>
      </p:sp>
      <p:pic>
        <p:nvPicPr>
          <p:cNvPr id="22" name="Picture 10" descr="ivyachievement - Luyện thi đại học mỹ, hỗ trợ thi tuyển đại học, trường nội  trú tại Mỹ">
            <a:extLst>
              <a:ext uri="{FF2B5EF4-FFF2-40B4-BE49-F238E27FC236}">
                <a16:creationId xmlns:a16="http://schemas.microsoft.com/office/drawing/2014/main" id="{3989AEFE-974B-478E-8EFE-5BDD0E4FE256}"/>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8259121" y="1114270"/>
            <a:ext cx="1177144" cy="117948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Knowledge Base Silhouette png download - 721*1024 - Free Transparent  Knowledge Base png Download. - CleanPNG / KissPNG"/>
          <p:cNvPicPr>
            <a:picLocks noChangeAspect="1" noChangeArrowheads="1"/>
          </p:cNvPicPr>
          <p:nvPr/>
        </p:nvPicPr>
        <p:blipFill rotWithShape="1">
          <a:blip r:embed="rId6" cstate="hqprint">
            <a:extLst>
              <a:ext uri="{BEBA8EAE-BF5A-486C-A8C5-ECC9F3942E4B}">
                <a14:imgProps xmlns:a14="http://schemas.microsoft.com/office/drawing/2010/main">
                  <a14:imgLayer r:embed="rId7">
                    <a14:imgEffect>
                      <a14:backgroundRemoval t="10000" b="90000" l="10000" r="90000">
                        <a14:foregroundMark x1="43444" y1="61923" x2="43444" y2="61923"/>
                        <a14:foregroundMark x1="51556" y1="55769" x2="51556" y2="55769"/>
                        <a14:foregroundMark x1="31667" y1="28077" x2="31667" y2="28077"/>
                        <a14:foregroundMark x1="34444" y1="20096" x2="34444" y2="20096"/>
                        <a14:foregroundMark x1="41556" y1="14135" x2="41556" y2="14135"/>
                        <a14:foregroundMark x1="50778" y1="13365" x2="50778" y2="13365"/>
                        <a14:foregroundMark x1="60111" y1="15000" x2="60111" y2="15000"/>
                        <a14:foregroundMark x1="66444" y1="20096" x2="66444" y2="20096"/>
                        <a14:foregroundMark x1="69444" y1="27404" x2="69444" y2="27404"/>
                      </a14:backgroundRemoval>
                    </a14:imgEffect>
                  </a14:imgLayer>
                </a14:imgProps>
              </a:ext>
              <a:ext uri="{28A0092B-C50C-407E-A947-70E740481C1C}">
                <a14:useLocalDpi xmlns:a14="http://schemas.microsoft.com/office/drawing/2010/main" val="0"/>
              </a:ext>
            </a:extLst>
          </a:blip>
          <a:srcRect l="17460" t="7672" r="17417" b="8279"/>
          <a:stretch/>
        </p:blipFill>
        <p:spPr bwMode="auto">
          <a:xfrm>
            <a:off x="5160471" y="842964"/>
            <a:ext cx="985807" cy="1470213"/>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4"/>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72450" y="2372161"/>
            <a:ext cx="6697288" cy="4431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618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arn(inVertical)">
                                      <p:cBhvr>
                                        <p:cTn id="13" dur="500"/>
                                        <p:tgtEl>
                                          <p:spTgt spid="29"/>
                                        </p:tgtEl>
                                      </p:cBhvr>
                                    </p:animEffect>
                                  </p:childTnLst>
                                </p:cTn>
                              </p:par>
                              <p:par>
                                <p:cTn id="14" presetID="16" presetClass="entr" presetSubtype="21" fill="hold" nodeType="withEffect">
                                  <p:stCondLst>
                                    <p:cond delay="0"/>
                                  </p:stCondLst>
                                  <p:childTnLst>
                                    <p:set>
                                      <p:cBhvr>
                                        <p:cTn id="15" dur="1" fill="hold">
                                          <p:stCondLst>
                                            <p:cond delay="0"/>
                                          </p:stCondLst>
                                        </p:cTn>
                                        <p:tgtEl>
                                          <p:spTgt spid="7170"/>
                                        </p:tgtEl>
                                        <p:attrNameLst>
                                          <p:attrName>style.visibility</p:attrName>
                                        </p:attrNameLst>
                                      </p:cBhvr>
                                      <p:to>
                                        <p:strVal val="visible"/>
                                      </p:to>
                                    </p:set>
                                    <p:animEffect transition="in" filter="barn(inVertical)">
                                      <p:cBhvr>
                                        <p:cTn id="16"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7">
            <a:extLst>
              <a:ext uri="{FF2B5EF4-FFF2-40B4-BE49-F238E27FC236}">
                <a16:creationId xmlns:a16="http://schemas.microsoft.com/office/drawing/2014/main" id="{9C8CB8A0-CA76-4A71-B990-0741CE8ED4AB}"/>
              </a:ext>
            </a:extLst>
          </p:cNvPr>
          <p:cNvSpPr/>
          <p:nvPr/>
        </p:nvSpPr>
        <p:spPr>
          <a:xfrm>
            <a:off x="142875" y="-15050"/>
            <a:ext cx="12049125" cy="858014"/>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C00000"/>
                </a:solidFill>
                <a:latin typeface="Times New Roman" panose="02020603050405020304" pitchFamily="18" charset="0"/>
                <a:cs typeface="Times New Roman" panose="02020603050405020304" pitchFamily="18" charset="0"/>
              </a:rPr>
              <a:t>b</a:t>
            </a:r>
            <a:r>
              <a:rPr lang="en-US" sz="3600" b="1" dirty="0">
                <a:solidFill>
                  <a:srgbClr val="C00000"/>
                </a:solidFill>
                <a:latin typeface="Times New Roman" panose="02020603050405020304" pitchFamily="18" charset="0"/>
                <a:cs typeface="Times New Roman" panose="02020603050405020304" pitchFamily="18" charset="0"/>
              </a:rPr>
              <a:t>. SỰ THAY ĐỔI NHIỆT ĐỘ KHÔNG KHÍ THEO VĨ ĐỘ</a:t>
            </a:r>
          </a:p>
        </p:txBody>
      </p:sp>
      <p:pic>
        <p:nvPicPr>
          <p:cNvPr id="6146" name="Picture 2" descr="4"/>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159465" y="1295668"/>
            <a:ext cx="7032535" cy="4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Rounded Corners 7">
            <a:extLst>
              <a:ext uri="{FF2B5EF4-FFF2-40B4-BE49-F238E27FC236}">
                <a16:creationId xmlns:a16="http://schemas.microsoft.com/office/drawing/2014/main" id="{09CD7DA3-870E-45AC-9BA5-014F990F81AD}"/>
              </a:ext>
            </a:extLst>
          </p:cNvPr>
          <p:cNvSpPr/>
          <p:nvPr/>
        </p:nvSpPr>
        <p:spPr>
          <a:xfrm>
            <a:off x="130265" y="842964"/>
            <a:ext cx="5029200" cy="4186916"/>
          </a:xfrm>
          <a:prstGeom prst="roundRect">
            <a:avLst/>
          </a:prstGeom>
          <a:solidFill>
            <a:srgbClr val="DEFFF9"/>
          </a:solid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C00000"/>
                </a:solidFill>
                <a:latin typeface="Times New Roman" panose="02020603050405020304" pitchFamily="18" charset="0"/>
                <a:cs typeface="Times New Roman" panose="02020603050405020304" pitchFamily="18" charset="0"/>
              </a:rPr>
              <a:t>+ </a:t>
            </a:r>
            <a:r>
              <a:rPr lang="vi-VN" sz="2800" b="1" dirty="0">
                <a:solidFill>
                  <a:srgbClr val="C00000"/>
                </a:solidFill>
                <a:latin typeface="Times New Roman" panose="02020603050405020304" pitchFamily="18" charset="0"/>
                <a:cs typeface="Times New Roman" panose="02020603050405020304" pitchFamily="18" charset="0"/>
              </a:rPr>
              <a:t>Ma-ni-a</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nhiệt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độ</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cao</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nhất</a:t>
            </a:r>
            <a:r>
              <a:rPr lang="en-US" sz="2800" b="1" dirty="0">
                <a:solidFill>
                  <a:srgbClr val="0070C0"/>
                </a:solidFill>
                <a:latin typeface="Times New Roman" panose="02020603050405020304" pitchFamily="18" charset="0"/>
                <a:cs typeface="Times New Roman" panose="02020603050405020304" pitchFamily="18" charset="0"/>
              </a:rPr>
              <a:t>: 25,4</a:t>
            </a:r>
            <a:r>
              <a:rPr lang="en-US" sz="2800" b="1" baseline="30000" dirty="0">
                <a:solidFill>
                  <a:srgbClr val="0070C0"/>
                </a:solidFill>
                <a:latin typeface="Times New Roman" panose="02020603050405020304" pitchFamily="18" charset="0"/>
                <a:cs typeface="Times New Roman" panose="02020603050405020304" pitchFamily="18" charset="0"/>
              </a:rPr>
              <a:t>0</a:t>
            </a:r>
            <a:r>
              <a:rPr lang="en-US" sz="2800" b="1" dirty="0">
                <a:solidFill>
                  <a:srgbClr val="0070C0"/>
                </a:solidFill>
                <a:latin typeface="Times New Roman" panose="02020603050405020304" pitchFamily="18" charset="0"/>
                <a:cs typeface="Times New Roman" panose="02020603050405020304" pitchFamily="18" charset="0"/>
              </a:rPr>
              <a:t>C. </a:t>
            </a:r>
            <a:r>
              <a:rPr lang="en-US" sz="2800" b="1" dirty="0" err="1">
                <a:solidFill>
                  <a:srgbClr val="0070C0"/>
                </a:solidFill>
                <a:latin typeface="Times New Roman" panose="02020603050405020304" pitchFamily="18" charset="0"/>
                <a:cs typeface="Times New Roman" panose="02020603050405020304" pitchFamily="18" charset="0"/>
              </a:rPr>
              <a:t>Vì</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nằm</a:t>
            </a:r>
            <a:r>
              <a:rPr lang="en-US" sz="2800" b="1" dirty="0">
                <a:solidFill>
                  <a:srgbClr val="0070C0"/>
                </a:solidFill>
                <a:latin typeface="Times New Roman" panose="02020603050405020304" pitchFamily="18" charset="0"/>
                <a:cs typeface="Times New Roman" panose="02020603050405020304" pitchFamily="18" charset="0"/>
              </a:rPr>
              <a:t> ở </a:t>
            </a:r>
            <a:r>
              <a:rPr lang="en-US" sz="2800" b="1" dirty="0" err="1">
                <a:solidFill>
                  <a:srgbClr val="0070C0"/>
                </a:solidFill>
                <a:latin typeface="Times New Roman" panose="02020603050405020304" pitchFamily="18" charset="0"/>
                <a:cs typeface="Times New Roman" panose="02020603050405020304" pitchFamily="18" charset="0"/>
              </a:rPr>
              <a:t>vĩ</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đô</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thấp</a:t>
            </a:r>
            <a:r>
              <a:rPr lang="en-US" sz="28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a:t>
            </a:r>
            <a:r>
              <a:rPr lang="vi-VN" sz="2800" b="1" dirty="0">
                <a:solidFill>
                  <a:srgbClr val="0070C0"/>
                </a:solidFill>
                <a:latin typeface="Times New Roman" panose="02020603050405020304" pitchFamily="18" charset="0"/>
                <a:cs typeface="Times New Roman" panose="02020603050405020304" pitchFamily="18" charset="0"/>
              </a:rPr>
              <a:t>nhận được nhiều nhiệt từ mặt trời nhất</a:t>
            </a:r>
            <a:r>
              <a:rPr lang="en-US" sz="2800" b="1" dirty="0">
                <a:solidFill>
                  <a:srgbClr val="0070C0"/>
                </a:solidFill>
                <a:latin typeface="Times New Roman" panose="02020603050405020304" pitchFamily="18" charset="0"/>
                <a:cs typeface="Times New Roman" panose="02020603050405020304" pitchFamily="18" charset="0"/>
              </a:rPr>
              <a:t>.</a:t>
            </a:r>
          </a:p>
          <a:p>
            <a:pPr algn="just"/>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Xê</a:t>
            </a:r>
            <a:r>
              <a:rPr lang="en-US" sz="2800" b="1" dirty="0">
                <a:solidFill>
                  <a:srgbClr val="C00000"/>
                </a:solidFill>
                <a:latin typeface="Times New Roman" panose="02020603050405020304" pitchFamily="18" charset="0"/>
                <a:cs typeface="Times New Roman" panose="02020603050405020304" pitchFamily="18" charset="0"/>
              </a:rPr>
              <a:t>-un: </a:t>
            </a:r>
            <a:r>
              <a:rPr lang="en-US" sz="2800" b="1" dirty="0">
                <a:solidFill>
                  <a:srgbClr val="002060"/>
                </a:solidFill>
                <a:latin typeface="Times New Roman" panose="02020603050405020304" pitchFamily="18" charset="0"/>
                <a:cs typeface="Times New Roman" panose="02020603050405020304" pitchFamily="18" charset="0"/>
              </a:rPr>
              <a:t>13,3</a:t>
            </a:r>
            <a:r>
              <a:rPr lang="en-US" sz="2800" b="1" baseline="30000" dirty="0">
                <a:solidFill>
                  <a:srgbClr val="002060"/>
                </a:solidFill>
                <a:latin typeface="Times New Roman" panose="02020603050405020304" pitchFamily="18" charset="0"/>
                <a:cs typeface="Times New Roman" panose="02020603050405020304" pitchFamily="18" charset="0"/>
              </a:rPr>
              <a:t>0</a:t>
            </a:r>
            <a:r>
              <a:rPr lang="en-US" sz="2800" b="1" dirty="0">
                <a:solidFill>
                  <a:srgbClr val="002060"/>
                </a:solidFill>
                <a:latin typeface="Times New Roman" panose="02020603050405020304" pitchFamily="18" charset="0"/>
                <a:cs typeface="Times New Roman" panose="02020603050405020304" pitchFamily="18" charset="0"/>
              </a:rPr>
              <a:t>C. </a:t>
            </a:r>
            <a:r>
              <a:rPr lang="en-US" sz="2800" b="1" dirty="0" err="1">
                <a:solidFill>
                  <a:srgbClr val="002060"/>
                </a:solidFill>
                <a:latin typeface="Times New Roman" panose="02020603050405020304" pitchFamily="18" charset="0"/>
                <a:cs typeface="Times New Roman" panose="02020603050405020304" pitchFamily="18" charset="0"/>
              </a:rPr>
              <a:t>Vì</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nằm</a:t>
            </a:r>
            <a:r>
              <a:rPr lang="en-US" sz="2800" b="1" dirty="0">
                <a:solidFill>
                  <a:srgbClr val="002060"/>
                </a:solidFill>
                <a:latin typeface="Times New Roman" panose="02020603050405020304" pitchFamily="18" charset="0"/>
                <a:cs typeface="Times New Roman" panose="02020603050405020304" pitchFamily="18" charset="0"/>
              </a:rPr>
              <a:t> ở </a:t>
            </a:r>
            <a:r>
              <a:rPr lang="en-US" sz="2800" b="1" dirty="0" err="1">
                <a:solidFill>
                  <a:srgbClr val="002060"/>
                </a:solidFill>
                <a:latin typeface="Times New Roman" panose="02020603050405020304" pitchFamily="18" charset="0"/>
                <a:cs typeface="Times New Roman" panose="02020603050405020304" pitchFamily="18" charset="0"/>
              </a:rPr>
              <a:t>vĩ</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đô</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trung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bình</a:t>
            </a:r>
            <a:r>
              <a:rPr lang="en-US" sz="2800" b="1" dirty="0">
                <a:solidFill>
                  <a:srgbClr val="002060"/>
                </a:solidFill>
                <a:latin typeface="Times New Roman" panose="02020603050405020304" pitchFamily="18" charset="0"/>
                <a:cs typeface="Times New Roman" panose="02020603050405020304" pitchFamily="18" charset="0"/>
              </a:rPr>
              <a:t>.  </a:t>
            </a:r>
          </a:p>
          <a:p>
            <a:pPr algn="just"/>
            <a:r>
              <a:rPr lang="en-US" sz="2800" b="1" dirty="0">
                <a:solidFill>
                  <a:srgbClr val="C00000"/>
                </a:solidFill>
                <a:latin typeface="Times New Roman" panose="02020603050405020304" pitchFamily="18" charset="0"/>
                <a:cs typeface="Times New Roman" panose="02020603050405020304" pitchFamily="18" charset="0"/>
              </a:rPr>
              <a:t>+ </a:t>
            </a:r>
            <a:r>
              <a:rPr lang="vi-VN" sz="2800" b="1" dirty="0">
                <a:solidFill>
                  <a:srgbClr val="C00000"/>
                </a:solidFill>
                <a:latin typeface="Times New Roman" panose="02020603050405020304" pitchFamily="18" charset="0"/>
                <a:cs typeface="Times New Roman" panose="02020603050405020304" pitchFamily="18" charset="0"/>
              </a:rPr>
              <a:t>Tích-xi</a:t>
            </a:r>
            <a:r>
              <a:rPr lang="en-US" sz="2800" b="1" dirty="0">
                <a:solidFill>
                  <a:srgbClr val="C00000"/>
                </a:solidFill>
                <a:latin typeface="Times New Roman" panose="02020603050405020304" pitchFamily="18" charset="0"/>
                <a:cs typeface="Times New Roman" panose="02020603050405020304" pitchFamily="18" charset="0"/>
              </a:rPr>
              <a:t>: </a:t>
            </a:r>
            <a:r>
              <a:rPr lang="vi-VN" sz="2800" b="1" dirty="0">
                <a:solidFill>
                  <a:srgbClr val="2B8D3A"/>
                </a:solidFill>
                <a:latin typeface="Times New Roman" panose="02020603050405020304" pitchFamily="18" charset="0"/>
                <a:cs typeface="Times New Roman" panose="02020603050405020304" pitchFamily="18" charset="0"/>
              </a:rPr>
              <a:t>nhiệt </a:t>
            </a:r>
            <a:r>
              <a:rPr lang="en-US" sz="2800" b="1" dirty="0" err="1">
                <a:solidFill>
                  <a:srgbClr val="2B8D3A"/>
                </a:solidFill>
                <a:latin typeface="Times New Roman" panose="02020603050405020304" pitchFamily="18" charset="0"/>
                <a:cs typeface="Times New Roman" panose="02020603050405020304" pitchFamily="18" charset="0"/>
              </a:rPr>
              <a:t>độ</a:t>
            </a:r>
            <a:r>
              <a:rPr lang="en-US" sz="2800" b="1" dirty="0">
                <a:solidFill>
                  <a:srgbClr val="2B8D3A"/>
                </a:solidFill>
                <a:latin typeface="Times New Roman" panose="02020603050405020304" pitchFamily="18" charset="0"/>
                <a:cs typeface="Times New Roman" panose="02020603050405020304" pitchFamily="18" charset="0"/>
              </a:rPr>
              <a:t> </a:t>
            </a:r>
            <a:r>
              <a:rPr lang="vi-VN" sz="2800" b="1" dirty="0">
                <a:solidFill>
                  <a:srgbClr val="2B8D3A"/>
                </a:solidFill>
                <a:latin typeface="Times New Roman" panose="02020603050405020304" pitchFamily="18" charset="0"/>
                <a:cs typeface="Times New Roman" panose="02020603050405020304" pitchFamily="18" charset="0"/>
              </a:rPr>
              <a:t>thấp nhất</a:t>
            </a:r>
            <a:r>
              <a:rPr lang="en-US" sz="2800" b="1" dirty="0">
                <a:solidFill>
                  <a:srgbClr val="2B8D3A"/>
                </a:solidFill>
                <a:latin typeface="Times New Roman" panose="02020603050405020304" pitchFamily="18" charset="0"/>
                <a:cs typeface="Times New Roman" panose="02020603050405020304" pitchFamily="18" charset="0"/>
              </a:rPr>
              <a:t>: -12,8</a:t>
            </a:r>
            <a:r>
              <a:rPr lang="en-US" sz="2800" b="1" baseline="30000" dirty="0">
                <a:solidFill>
                  <a:srgbClr val="2B8D3A"/>
                </a:solidFill>
                <a:latin typeface="Times New Roman" panose="02020603050405020304" pitchFamily="18" charset="0"/>
                <a:cs typeface="Times New Roman" panose="02020603050405020304" pitchFamily="18" charset="0"/>
              </a:rPr>
              <a:t>0</a:t>
            </a:r>
            <a:r>
              <a:rPr lang="en-US" sz="2800" b="1" dirty="0">
                <a:solidFill>
                  <a:srgbClr val="2B8D3A"/>
                </a:solidFill>
                <a:latin typeface="Times New Roman" panose="02020603050405020304" pitchFamily="18" charset="0"/>
                <a:cs typeface="Times New Roman" panose="02020603050405020304" pitchFamily="18" charset="0"/>
              </a:rPr>
              <a:t>C</a:t>
            </a:r>
            <a:r>
              <a:rPr lang="vi-VN" sz="2800" b="1" dirty="0">
                <a:solidFill>
                  <a:srgbClr val="2B8D3A"/>
                </a:solidFill>
                <a:latin typeface="Times New Roman" panose="02020603050405020304" pitchFamily="18" charset="0"/>
                <a:cs typeface="Times New Roman" panose="02020603050405020304" pitchFamily="18" charset="0"/>
              </a:rPr>
              <a:t>.</a:t>
            </a:r>
            <a:r>
              <a:rPr lang="en-US" sz="2800" b="1" dirty="0">
                <a:solidFill>
                  <a:srgbClr val="2B8D3A"/>
                </a:solidFill>
                <a:latin typeface="Times New Roman" panose="02020603050405020304" pitchFamily="18" charset="0"/>
                <a:cs typeface="Times New Roman" panose="02020603050405020304" pitchFamily="18" charset="0"/>
              </a:rPr>
              <a:t> </a:t>
            </a:r>
            <a:r>
              <a:rPr lang="en-US" sz="2800" b="1" dirty="0" err="1">
                <a:solidFill>
                  <a:srgbClr val="2B8D3A"/>
                </a:solidFill>
                <a:latin typeface="Times New Roman" panose="02020603050405020304" pitchFamily="18" charset="0"/>
                <a:cs typeface="Times New Roman" panose="02020603050405020304" pitchFamily="18" charset="0"/>
              </a:rPr>
              <a:t>Vì</a:t>
            </a:r>
            <a:r>
              <a:rPr lang="en-US" sz="2800" b="1" dirty="0">
                <a:solidFill>
                  <a:srgbClr val="2B8D3A"/>
                </a:solidFill>
                <a:latin typeface="Times New Roman" panose="02020603050405020304" pitchFamily="18" charset="0"/>
                <a:cs typeface="Times New Roman" panose="02020603050405020304" pitchFamily="18" charset="0"/>
              </a:rPr>
              <a:t> </a:t>
            </a:r>
            <a:r>
              <a:rPr lang="en-US" sz="2800" b="1" dirty="0" err="1">
                <a:solidFill>
                  <a:srgbClr val="2B8D3A"/>
                </a:solidFill>
                <a:latin typeface="Times New Roman" panose="02020603050405020304" pitchFamily="18" charset="0"/>
                <a:cs typeface="Times New Roman" panose="02020603050405020304" pitchFamily="18" charset="0"/>
              </a:rPr>
              <a:t>nằm</a:t>
            </a:r>
            <a:r>
              <a:rPr lang="en-US" sz="2800" b="1" dirty="0">
                <a:solidFill>
                  <a:srgbClr val="2B8D3A"/>
                </a:solidFill>
                <a:latin typeface="Times New Roman" panose="02020603050405020304" pitchFamily="18" charset="0"/>
                <a:cs typeface="Times New Roman" panose="02020603050405020304" pitchFamily="18" charset="0"/>
              </a:rPr>
              <a:t> ở </a:t>
            </a:r>
            <a:r>
              <a:rPr lang="en-US" sz="2800" b="1" dirty="0" err="1">
                <a:solidFill>
                  <a:srgbClr val="2B8D3A"/>
                </a:solidFill>
                <a:latin typeface="Times New Roman" panose="02020603050405020304" pitchFamily="18" charset="0"/>
                <a:cs typeface="Times New Roman" panose="02020603050405020304" pitchFamily="18" charset="0"/>
              </a:rPr>
              <a:t>vĩ</a:t>
            </a:r>
            <a:r>
              <a:rPr lang="en-US" sz="2800" b="1" dirty="0">
                <a:solidFill>
                  <a:srgbClr val="2B8D3A"/>
                </a:solidFill>
                <a:latin typeface="Times New Roman" panose="02020603050405020304" pitchFamily="18" charset="0"/>
                <a:cs typeface="Times New Roman" panose="02020603050405020304" pitchFamily="18" charset="0"/>
              </a:rPr>
              <a:t> </a:t>
            </a:r>
            <a:r>
              <a:rPr lang="en-US" sz="2800" b="1" dirty="0" err="1">
                <a:solidFill>
                  <a:srgbClr val="2B8D3A"/>
                </a:solidFill>
                <a:latin typeface="Times New Roman" panose="02020603050405020304" pitchFamily="18" charset="0"/>
                <a:cs typeface="Times New Roman" panose="02020603050405020304" pitchFamily="18" charset="0"/>
              </a:rPr>
              <a:t>đô</a:t>
            </a:r>
            <a:r>
              <a:rPr lang="en-US" sz="2800" b="1" dirty="0">
                <a:solidFill>
                  <a:srgbClr val="2B8D3A"/>
                </a:solidFill>
                <a:latin typeface="Times New Roman" panose="02020603050405020304" pitchFamily="18" charset="0"/>
                <a:cs typeface="Times New Roman" panose="02020603050405020304" pitchFamily="18" charset="0"/>
              </a:rPr>
              <a:t> </a:t>
            </a:r>
            <a:r>
              <a:rPr lang="en-US" sz="2800" b="1" dirty="0" err="1">
                <a:solidFill>
                  <a:srgbClr val="2B8D3A"/>
                </a:solidFill>
                <a:latin typeface="Times New Roman" panose="02020603050405020304" pitchFamily="18" charset="0"/>
                <a:cs typeface="Times New Roman" panose="02020603050405020304" pitchFamily="18" charset="0"/>
              </a:rPr>
              <a:t>cao</a:t>
            </a:r>
            <a:r>
              <a:rPr lang="en-US" sz="2800" b="1" dirty="0">
                <a:solidFill>
                  <a:srgbClr val="2B8D3A"/>
                </a:solidFill>
                <a:latin typeface="Times New Roman" panose="02020603050405020304" pitchFamily="18" charset="0"/>
                <a:cs typeface="Times New Roman" panose="02020603050405020304" pitchFamily="18" charset="0"/>
              </a:rPr>
              <a:t> </a:t>
            </a:r>
            <a:r>
              <a:rPr lang="en-US" sz="2800" b="1" dirty="0">
                <a:solidFill>
                  <a:srgbClr val="2B8D3A"/>
                </a:solidFill>
                <a:latin typeface="Times New Roman" panose="02020603050405020304" pitchFamily="18" charset="0"/>
                <a:cs typeface="Times New Roman" panose="02020603050405020304" pitchFamily="18" charset="0"/>
                <a:sym typeface="Wingdings" panose="05000000000000000000" pitchFamily="2" charset="2"/>
              </a:rPr>
              <a:t></a:t>
            </a:r>
            <a:r>
              <a:rPr lang="vi-VN" sz="2800" b="1" dirty="0">
                <a:solidFill>
                  <a:srgbClr val="2B8D3A"/>
                </a:solidFill>
                <a:latin typeface="Times New Roman" panose="02020603050405020304" pitchFamily="18" charset="0"/>
                <a:cs typeface="Times New Roman" panose="02020603050405020304" pitchFamily="18" charset="0"/>
              </a:rPr>
              <a:t>nhận được </a:t>
            </a:r>
            <a:r>
              <a:rPr lang="en-US" sz="2800" b="1" dirty="0" err="1">
                <a:solidFill>
                  <a:srgbClr val="2B8D3A"/>
                </a:solidFill>
                <a:latin typeface="Times New Roman" panose="02020603050405020304" pitchFamily="18" charset="0"/>
                <a:cs typeface="Times New Roman" panose="02020603050405020304" pitchFamily="18" charset="0"/>
              </a:rPr>
              <a:t>ít</a:t>
            </a:r>
            <a:r>
              <a:rPr lang="en-US" sz="2800" b="1" dirty="0">
                <a:solidFill>
                  <a:srgbClr val="2B8D3A"/>
                </a:solidFill>
                <a:latin typeface="Times New Roman" panose="02020603050405020304" pitchFamily="18" charset="0"/>
                <a:cs typeface="Times New Roman" panose="02020603050405020304" pitchFamily="18" charset="0"/>
              </a:rPr>
              <a:t> </a:t>
            </a:r>
            <a:r>
              <a:rPr lang="vi-VN" sz="2800" b="1" dirty="0">
                <a:solidFill>
                  <a:srgbClr val="2B8D3A"/>
                </a:solidFill>
                <a:latin typeface="Times New Roman" panose="02020603050405020304" pitchFamily="18" charset="0"/>
                <a:cs typeface="Times New Roman" panose="02020603050405020304" pitchFamily="18" charset="0"/>
              </a:rPr>
              <a:t>nhiệt từ </a:t>
            </a:r>
            <a:r>
              <a:rPr lang="en-US" sz="2800" b="1" dirty="0">
                <a:solidFill>
                  <a:srgbClr val="2B8D3A"/>
                </a:solidFill>
                <a:latin typeface="Times New Roman" panose="02020603050405020304" pitchFamily="18" charset="0"/>
                <a:cs typeface="Times New Roman" panose="02020603050405020304" pitchFamily="18" charset="0"/>
              </a:rPr>
              <a:t>MT.</a:t>
            </a:r>
            <a:endParaRPr lang="vi-VN" sz="2800" b="1" dirty="0">
              <a:solidFill>
                <a:srgbClr val="2B8D3A"/>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5"/>
          <a:stretch>
            <a:fillRect/>
          </a:stretch>
        </p:blipFill>
        <p:spPr>
          <a:xfrm>
            <a:off x="465107" y="4962371"/>
            <a:ext cx="2009211" cy="1972270"/>
          </a:xfrm>
          <a:prstGeom prst="ellipse">
            <a:avLst/>
          </a:prstGeom>
          <a:ln>
            <a:noFill/>
          </a:ln>
          <a:effectLst>
            <a:softEdge rad="112500"/>
          </a:effectLst>
        </p:spPr>
      </p:pic>
      <p:pic>
        <p:nvPicPr>
          <p:cNvPr id="6154" name="Picture 10" descr="Ánh sáng mặt trời có thể chống lại hội chứng chuyển hóa?- Thuocbietduo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8577" y="5029880"/>
            <a:ext cx="2128748" cy="202314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8773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6154"/>
                                        </p:tgtEl>
                                        <p:attrNameLst>
                                          <p:attrName>style.visibility</p:attrName>
                                        </p:attrNameLst>
                                      </p:cBhvr>
                                      <p:to>
                                        <p:strVal val="visible"/>
                                      </p:to>
                                    </p:set>
                                    <p:animEffect transition="in" filter="barn(inVertical)">
                                      <p:cBhvr>
                                        <p:cTn id="13" dur="500"/>
                                        <p:tgtEl>
                                          <p:spTgt spid="6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7">
            <a:extLst>
              <a:ext uri="{FF2B5EF4-FFF2-40B4-BE49-F238E27FC236}">
                <a16:creationId xmlns:a16="http://schemas.microsoft.com/office/drawing/2014/main" id="{BE55959A-1F2C-46C2-9FCD-F989F5DD87B7}"/>
              </a:ext>
            </a:extLst>
          </p:cNvPr>
          <p:cNvSpPr/>
          <p:nvPr/>
        </p:nvSpPr>
        <p:spPr>
          <a:xfrm>
            <a:off x="145773" y="3953800"/>
            <a:ext cx="1983779" cy="1401957"/>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Times New Roman" panose="02020603050405020304" pitchFamily="18" charset="0"/>
                <a:cs typeface="Times New Roman" panose="02020603050405020304" pitchFamily="18" charset="0"/>
              </a:rPr>
              <a:t>Hoạt</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động</a:t>
            </a:r>
            <a:r>
              <a:rPr lang="en-US" sz="2600" b="1" dirty="0">
                <a:solidFill>
                  <a:schemeClr val="tx1"/>
                </a:solidFill>
                <a:latin typeface="Times New Roman" panose="02020603050405020304" pitchFamily="18" charset="0"/>
                <a:cs typeface="Times New Roman" panose="02020603050405020304" pitchFamily="18" charset="0"/>
              </a:rPr>
              <a:t>: 4 </a:t>
            </a:r>
            <a:r>
              <a:rPr lang="en-US" sz="2600" b="1" dirty="0" err="1">
                <a:solidFill>
                  <a:schemeClr val="tx1"/>
                </a:solidFill>
                <a:latin typeface="Times New Roman" panose="02020603050405020304" pitchFamily="18" charset="0"/>
                <a:cs typeface="Times New Roman" panose="02020603050405020304" pitchFamily="18" charset="0"/>
              </a:rPr>
              <a:t>nhóm</a:t>
            </a:r>
            <a:endParaRPr lang="en-US" sz="2600" b="1" dirty="0">
              <a:solidFill>
                <a:schemeClr val="tx1"/>
              </a:solidFill>
              <a:latin typeface="Times New Roman" panose="02020603050405020304" pitchFamily="18" charset="0"/>
              <a:cs typeface="Times New Roman" panose="02020603050405020304" pitchFamily="18" charset="0"/>
            </a:endParaRPr>
          </a:p>
        </p:txBody>
      </p:sp>
      <p:sp>
        <p:nvSpPr>
          <p:cNvPr id="7" name="Rectangle: Rounded Corners 7">
            <a:extLst>
              <a:ext uri="{FF2B5EF4-FFF2-40B4-BE49-F238E27FC236}">
                <a16:creationId xmlns:a16="http://schemas.microsoft.com/office/drawing/2014/main" id="{53C967EF-6321-45EB-B34B-D99D778ACFBD}"/>
              </a:ext>
            </a:extLst>
          </p:cNvPr>
          <p:cNvSpPr/>
          <p:nvPr/>
        </p:nvSpPr>
        <p:spPr>
          <a:xfrm>
            <a:off x="2322627" y="3949147"/>
            <a:ext cx="2077756" cy="1401957"/>
          </a:xfrm>
          <a:prstGeom prst="roundRect">
            <a:avLst/>
          </a:prstGeom>
          <a:solidFill>
            <a:schemeClr val="accent4">
              <a:lumMod val="40000"/>
              <a:lumOff val="6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Times New Roman" panose="02020603050405020304" pitchFamily="18" charset="0"/>
                <a:cs typeface="Times New Roman" panose="02020603050405020304" pitchFamily="18" charset="0"/>
              </a:rPr>
              <a:t>Chuẩn</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bị</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bảng</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nhóm</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bút</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lông</a:t>
            </a:r>
            <a:endParaRPr lang="en-US" sz="2600" b="1" dirty="0">
              <a:solidFill>
                <a:schemeClr val="tx1"/>
              </a:solidFill>
              <a:latin typeface="Times New Roman" panose="02020603050405020304" pitchFamily="18" charset="0"/>
              <a:cs typeface="Times New Roman" panose="02020603050405020304" pitchFamily="18" charset="0"/>
            </a:endParaRPr>
          </a:p>
        </p:txBody>
      </p:sp>
      <p:sp>
        <p:nvSpPr>
          <p:cNvPr id="10" name="Rectangle: Rounded Corners 7">
            <a:extLst>
              <a:ext uri="{FF2B5EF4-FFF2-40B4-BE49-F238E27FC236}">
                <a16:creationId xmlns:a16="http://schemas.microsoft.com/office/drawing/2014/main" id="{3582B86B-BF97-4986-B5E7-3EF41E0CF4DB}"/>
              </a:ext>
            </a:extLst>
          </p:cNvPr>
          <p:cNvSpPr/>
          <p:nvPr/>
        </p:nvSpPr>
        <p:spPr>
          <a:xfrm>
            <a:off x="4526623" y="3949146"/>
            <a:ext cx="2968346" cy="1401955"/>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Times New Roman" panose="02020603050405020304" pitchFamily="18" charset="0"/>
                <a:cs typeface="Times New Roman" panose="02020603050405020304" pitchFamily="18" charset="0"/>
              </a:rPr>
              <a:t>Nhìn</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hình</a:t>
            </a:r>
            <a:r>
              <a:rPr lang="en-US" sz="26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đoán</a:t>
            </a:r>
            <a:r>
              <a:rPr lang="en-US" sz="26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6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nội</a:t>
            </a:r>
            <a:r>
              <a:rPr lang="en-US" sz="26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dung </a:t>
            </a:r>
            <a:r>
              <a:rPr lang="en-US" sz="26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theo</a:t>
            </a:r>
            <a:r>
              <a:rPr lang="en-US" sz="26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6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số</a:t>
            </a:r>
            <a:r>
              <a:rPr lang="en-US" sz="26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6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thứ</a:t>
            </a:r>
            <a:r>
              <a:rPr lang="en-US" sz="26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6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tự</a:t>
            </a:r>
            <a:r>
              <a:rPr lang="en-US" sz="26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16</a:t>
            </a:r>
            <a:endParaRPr lang="en-US" sz="2600" b="1" dirty="0">
              <a:solidFill>
                <a:schemeClr val="tx1"/>
              </a:solidFill>
              <a:latin typeface="Times New Roman" panose="02020603050405020304" pitchFamily="18" charset="0"/>
              <a:cs typeface="Times New Roman" panose="02020603050405020304" pitchFamily="18" charset="0"/>
            </a:endParaRPr>
          </a:p>
        </p:txBody>
      </p:sp>
      <p:sp>
        <p:nvSpPr>
          <p:cNvPr id="12" name="Rectangle: Rounded Corners 7">
            <a:extLst>
              <a:ext uri="{FF2B5EF4-FFF2-40B4-BE49-F238E27FC236}">
                <a16:creationId xmlns:a16="http://schemas.microsoft.com/office/drawing/2014/main" id="{D5397E9F-57CE-4CBC-BF7D-C7F3ACC44961}"/>
              </a:ext>
            </a:extLst>
          </p:cNvPr>
          <p:cNvSpPr/>
          <p:nvPr/>
        </p:nvSpPr>
        <p:spPr>
          <a:xfrm>
            <a:off x="7635064" y="3949145"/>
            <a:ext cx="2093874" cy="1401957"/>
          </a:xfrm>
          <a:prstGeom prst="roundRect">
            <a:avLst/>
          </a:prstGeom>
          <a:solidFill>
            <a:schemeClr val="accent4">
              <a:lumMod val="40000"/>
              <a:lumOff val="6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Times New Roman" panose="02020603050405020304" pitchFamily="18" charset="0"/>
                <a:cs typeface="Times New Roman" panose="02020603050405020304" pitchFamily="18" charset="0"/>
              </a:rPr>
              <a:t>Thời</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gian</a:t>
            </a:r>
            <a:r>
              <a:rPr lang="en-US" sz="2600" b="1" dirty="0">
                <a:solidFill>
                  <a:schemeClr val="tx1"/>
                </a:solidFill>
                <a:latin typeface="Times New Roman" panose="02020603050405020304" pitchFamily="18" charset="0"/>
                <a:cs typeface="Times New Roman" panose="02020603050405020304" pitchFamily="18" charset="0"/>
              </a:rPr>
              <a:t>: 1 PHÚT</a:t>
            </a:r>
          </a:p>
        </p:txBody>
      </p:sp>
      <p:sp>
        <p:nvSpPr>
          <p:cNvPr id="13" name="Rectangle: Rounded Corners 7">
            <a:extLst>
              <a:ext uri="{FF2B5EF4-FFF2-40B4-BE49-F238E27FC236}">
                <a16:creationId xmlns:a16="http://schemas.microsoft.com/office/drawing/2014/main" id="{C22CBC91-7E69-41A0-A1C7-59D20020A212}"/>
              </a:ext>
            </a:extLst>
          </p:cNvPr>
          <p:cNvSpPr/>
          <p:nvPr/>
        </p:nvSpPr>
        <p:spPr>
          <a:xfrm>
            <a:off x="9881537" y="3949144"/>
            <a:ext cx="2247820" cy="1401957"/>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Times New Roman" panose="02020603050405020304" pitchFamily="18" charset="0"/>
                <a:cs typeface="Times New Roman" panose="02020603050405020304" pitchFamily="18" charset="0"/>
              </a:rPr>
              <a:t>Nhóm</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đúng</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nhiều</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nhất</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6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chiến</a:t>
            </a:r>
            <a:r>
              <a:rPr lang="en-US" sz="26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6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thắng</a:t>
            </a:r>
            <a:endParaRPr lang="en-US" sz="2600" b="1" dirty="0">
              <a:solidFill>
                <a:schemeClr val="tx1"/>
              </a:solidFill>
              <a:latin typeface="Times New Roman" panose="02020603050405020304" pitchFamily="18" charset="0"/>
              <a:cs typeface="Times New Roman" panose="02020603050405020304" pitchFamily="18" charset="0"/>
            </a:endParaRPr>
          </a:p>
        </p:txBody>
      </p:sp>
      <p:pic>
        <p:nvPicPr>
          <p:cNvPr id="14" name="Picture 2" descr="Galeria - ícones de natureza grátis">
            <a:extLst>
              <a:ext uri="{FF2B5EF4-FFF2-40B4-BE49-F238E27FC236}">
                <a16:creationId xmlns:a16="http://schemas.microsoft.com/office/drawing/2014/main" id="{D788C6DA-1120-4008-9FA8-DA4CC712E4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3998" y="5351101"/>
            <a:ext cx="1593595" cy="159359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5D6E7CB2-DECE-4A7D-A15B-85B6D0E3F4A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273" b="89697" l="9804" r="89542">
                        <a14:foregroundMark x1="27778" y1="46667" x2="41176" y2="23636"/>
                        <a14:foregroundMark x1="41176" y1="23636" x2="51634" y2="23636"/>
                        <a14:foregroundMark x1="59804" y1="49697" x2="41176" y2="48485"/>
                        <a14:foregroundMark x1="40523" y1="66061" x2="29412" y2="56364"/>
                        <a14:foregroundMark x1="48366" y1="61212" x2="54575" y2="41212"/>
                        <a14:foregroundMark x1="31373" y1="67879" x2="32026" y2="76970"/>
                        <a14:foregroundMark x1="18301" y1="26061" x2="28431" y2="59394"/>
                        <a14:foregroundMark x1="68627" y1="77576" x2="64052" y2="86061"/>
                        <a14:foregroundMark x1="79739" y1="55152" x2="79412" y2="67273"/>
                        <a14:foregroundMark x1="69935" y1="82424" x2="70261" y2="85455"/>
                        <a14:foregroundMark x1="34641" y1="78182" x2="34641" y2="88485"/>
                        <a14:foregroundMark x1="30719" y1="69091" x2="29085" y2="79394"/>
                        <a14:foregroundMark x1="27778" y1="65455" x2="21895" y2="59394"/>
                        <a14:foregroundMark x1="23203" y1="62424" x2="23203" y2="66061"/>
                        <a14:foregroundMark x1="28431" y1="12121" x2="31046" y2="30303"/>
                        <a14:foregroundMark x1="42157" y1="8485" x2="42157" y2="8485"/>
                        <a14:foregroundMark x1="61765" y1="7273" x2="61765" y2="7273"/>
                        <a14:foregroundMark x1="57190" y1="41818" x2="44444" y2="48485"/>
                        <a14:foregroundMark x1="49673" y1="34545" x2="39216" y2="44242"/>
                      </a14:backgroundRemoval>
                    </a14:imgEffect>
                  </a14:imgLayer>
                </a14:imgProps>
              </a:ext>
            </a:extLst>
          </a:blip>
          <a:stretch>
            <a:fillRect/>
          </a:stretch>
        </p:blipFill>
        <p:spPr>
          <a:xfrm>
            <a:off x="0" y="5650527"/>
            <a:ext cx="2239313" cy="1207473"/>
          </a:xfrm>
          <a:prstGeom prst="rect">
            <a:avLst/>
          </a:prstGeom>
        </p:spPr>
      </p:pic>
      <p:pic>
        <p:nvPicPr>
          <p:cNvPr id="1026" name="Picture 2" descr="Giấy Mở Rộng Biểu Tượng - Véc tơ bút và giấy png tải về - Miễn phí trong  suốt Góc png Tải về.">
            <a:extLst>
              <a:ext uri="{FF2B5EF4-FFF2-40B4-BE49-F238E27FC236}">
                <a16:creationId xmlns:a16="http://schemas.microsoft.com/office/drawing/2014/main" id="{E563379A-F467-4019-AC1D-DBC6B18287CD}"/>
              </a:ext>
            </a:extLst>
          </p:cNvPr>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2760241" y="5511480"/>
            <a:ext cx="1184639" cy="12222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id="{A502EEEF-18B8-4A77-9404-58674D215B1E}"/>
              </a:ext>
            </a:extLst>
          </p:cNvPr>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p:blipFill>
        <p:spPr bwMode="auto">
          <a:xfrm>
            <a:off x="7993653" y="5421636"/>
            <a:ext cx="1432381" cy="140195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hampions cup icon Royalty Free Vector Image - VectorStock">
            <a:extLst>
              <a:ext uri="{FF2B5EF4-FFF2-40B4-BE49-F238E27FC236}">
                <a16:creationId xmlns:a16="http://schemas.microsoft.com/office/drawing/2014/main" id="{542EEBD3-7673-4409-AA6F-977744C80222}"/>
              </a:ext>
            </a:extLst>
          </p:cNvPr>
          <p:cNvPicPr>
            <a:picLocks noChangeAspect="1" noChangeArrowheads="1"/>
          </p:cNvPicPr>
          <p:nvPr/>
        </p:nvPicPr>
        <p:blipFill>
          <a:blip r:embed="rId9" cstate="hqprint">
            <a:extLst>
              <a:ext uri="{BEBA8EAE-BF5A-486C-A8C5-ECC9F3942E4B}">
                <a14:imgProps xmlns:a14="http://schemas.microsoft.com/office/drawing/2010/main">
                  <a14:imgLayer r:embed="rId10">
                    <a14:imgEffect>
                      <a14:backgroundRemoval t="3889" b="91759" l="4300" r="97600">
                        <a14:foregroundMark x1="30800" y1="69167" x2="19100" y2="52315"/>
                        <a14:foregroundMark x1="19100" y1="52315" x2="19700" y2="21944"/>
                        <a14:foregroundMark x1="19700" y1="21944" x2="45300" y2="14259"/>
                        <a14:foregroundMark x1="45300" y1="14259" x2="81100" y2="30833"/>
                        <a14:foregroundMark x1="81100" y1="30833" x2="86900" y2="39630"/>
                        <a14:foregroundMark x1="94900" y1="38056" x2="97400" y2="47500"/>
                        <a14:foregroundMark x1="97400" y1="47500" x2="91600" y2="62963"/>
                        <a14:foregroundMark x1="91600" y1="62963" x2="69200" y2="74259"/>
                        <a14:foregroundMark x1="69200" y1="74259" x2="56300" y2="73611"/>
                        <a14:foregroundMark x1="56300" y1="73611" x2="55200" y2="71852"/>
                        <a14:foregroundMark x1="23900" y1="78241" x2="21600" y2="74815"/>
                        <a14:foregroundMark x1="14700" y1="65463" x2="11000" y2="58519"/>
                        <a14:foregroundMark x1="9900" y1="55648" x2="9100" y2="46759"/>
                        <a14:foregroundMark x1="9100" y1="46759" x2="9100" y2="46759"/>
                        <a14:foregroundMark x1="9500" y1="45833" x2="9500" y2="35741"/>
                        <a14:foregroundMark x1="9500" y1="34815" x2="10800" y2="29352"/>
                        <a14:foregroundMark x1="17400" y1="21481" x2="19900" y2="17778"/>
                        <a14:foregroundMark x1="26800" y1="11389" x2="28500" y2="10463"/>
                        <a14:foregroundMark x1="38700" y1="6389" x2="43300" y2="4815"/>
                        <a14:foregroundMark x1="43500" y1="4815" x2="47900" y2="5185"/>
                        <a14:foregroundMark x1="56300" y1="3889" x2="58300" y2="4630"/>
                        <a14:foregroundMark x1="63600" y1="7963" x2="65200" y2="8889"/>
                        <a14:foregroundMark x1="97600" y1="47130" x2="97600" y2="47130"/>
                        <a14:foregroundMark x1="95300" y1="35370" x2="94200" y2="32685"/>
                        <a14:foregroundMark x1="97600" y1="50463" x2="97600" y2="50463"/>
                        <a14:foregroundMark x1="4300" y1="47963" x2="4300" y2="47963"/>
                        <a14:foregroundMark x1="5800" y1="44259" x2="7600" y2="41759"/>
                        <a14:foregroundMark x1="5300" y1="33796" x2="5100" y2="34352"/>
                        <a14:foregroundMark x1="48700" y1="91204" x2="49200" y2="91759"/>
                      </a14:backgroundRemoval>
                    </a14:imgEffect>
                  </a14:imgLayer>
                </a14:imgProps>
              </a:ext>
              <a:ext uri="{28A0092B-C50C-407E-A947-70E740481C1C}">
                <a14:useLocalDpi xmlns:a14="http://schemas.microsoft.com/office/drawing/2010/main" val="0"/>
              </a:ext>
            </a:extLst>
          </a:blip>
          <a:srcRect/>
          <a:stretch>
            <a:fillRect/>
          </a:stretch>
        </p:blipFill>
        <p:spPr bwMode="auto">
          <a:xfrm>
            <a:off x="10418336" y="5421636"/>
            <a:ext cx="1337979" cy="1445017"/>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Connector 18">
            <a:extLst>
              <a:ext uri="{FF2B5EF4-FFF2-40B4-BE49-F238E27FC236}">
                <a16:creationId xmlns:a16="http://schemas.microsoft.com/office/drawing/2014/main" id="{02A4E065-26AE-42DA-9D35-367AC0CC99D8}"/>
              </a:ext>
            </a:extLst>
          </p:cNvPr>
          <p:cNvCxnSpPr/>
          <p:nvPr/>
        </p:nvCxnSpPr>
        <p:spPr>
          <a:xfrm>
            <a:off x="0" y="3763617"/>
            <a:ext cx="12192000" cy="0"/>
          </a:xfrm>
          <a:prstGeom prst="line">
            <a:avLst/>
          </a:prstGeom>
          <a:ln w="28575">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D493815-81D7-4DFB-BC03-7ABE761D9402}"/>
              </a:ext>
            </a:extLst>
          </p:cNvPr>
          <p:cNvCxnSpPr>
            <a:cxnSpLocks/>
          </p:cNvCxnSpPr>
          <p:nvPr/>
        </p:nvCxnSpPr>
        <p:spPr>
          <a:xfrm>
            <a:off x="0" y="3807649"/>
            <a:ext cx="12192000" cy="61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2341380" y="43563"/>
            <a:ext cx="6984244" cy="1062125"/>
            <a:chOff x="317307" y="45026"/>
            <a:chExt cx="6984244" cy="1062125"/>
          </a:xfrm>
        </p:grpSpPr>
        <p:sp>
          <p:nvSpPr>
            <p:cNvPr id="18" name="Rectangle 17">
              <a:extLst>
                <a:ext uri="{FF2B5EF4-FFF2-40B4-BE49-F238E27FC236}">
                  <a16:creationId xmlns:a16="http://schemas.microsoft.com/office/drawing/2014/main" id="{811A0B4B-DAAA-41E7-BB47-BCC17608E29F}"/>
                </a:ext>
              </a:extLst>
            </p:cNvPr>
            <p:cNvSpPr/>
            <p:nvPr/>
          </p:nvSpPr>
          <p:spPr>
            <a:xfrm>
              <a:off x="580573" y="91488"/>
              <a:ext cx="6720978" cy="1015663"/>
            </a:xfrm>
            <a:prstGeom prst="rect">
              <a:avLst/>
            </a:prstGeom>
            <a:solidFill>
              <a:srgbClr val="2B8D3A"/>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54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2. </a:t>
              </a:r>
              <a:r>
                <a:rPr lang="en-US" sz="54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MÂY VÀ MƯA</a:t>
              </a:r>
              <a:endParaRPr lang="en-US" sz="48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pic>
          <p:nvPicPr>
            <p:cNvPr id="20" name="Picture 2" descr="Round Rain Icon Design, Rain Icons, Round Icons, Rain PNG Transparent  Clipart Image and PSD File for Free Download"/>
            <p:cNvPicPr>
              <a:picLocks noChangeAspect="1" noChangeArrowheads="1"/>
            </p:cNvPicPr>
            <p:nvPr/>
          </p:nvPicPr>
          <p:blipFill rotWithShape="1">
            <a:blip r:embed="rId11" cstate="hqprint">
              <a:extLst>
                <a:ext uri="{28A0092B-C50C-407E-A947-70E740481C1C}">
                  <a14:useLocalDpi xmlns:a14="http://schemas.microsoft.com/office/drawing/2010/main" val="0"/>
                </a:ext>
              </a:extLst>
            </a:blip>
            <a:srcRect l="2960" t="2884" r="6371" b="6211"/>
            <a:stretch/>
          </p:blipFill>
          <p:spPr bwMode="auto">
            <a:xfrm>
              <a:off x="317307" y="45026"/>
              <a:ext cx="1037050" cy="103975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sp>
        <p:nvSpPr>
          <p:cNvPr id="22" name="Rectangle: Rounded Corners 7">
            <a:extLst>
              <a:ext uri="{FF2B5EF4-FFF2-40B4-BE49-F238E27FC236}">
                <a16:creationId xmlns:a16="http://schemas.microsoft.com/office/drawing/2014/main" id="{D6CE6303-3C40-4361-9869-64BB994762E1}"/>
              </a:ext>
            </a:extLst>
          </p:cNvPr>
          <p:cNvSpPr/>
          <p:nvPr/>
        </p:nvSpPr>
        <p:spPr>
          <a:xfrm>
            <a:off x="1017428" y="1888221"/>
            <a:ext cx="10883329" cy="1750019"/>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dirty="0" err="1">
                <a:solidFill>
                  <a:srgbClr val="2B8D3A"/>
                </a:solidFill>
                <a:latin typeface="Times New Roman" panose="02020603050405020304" pitchFamily="18" charset="0"/>
                <a:cs typeface="Times New Roman" panose="02020603050405020304" pitchFamily="18" charset="0"/>
              </a:rPr>
              <a:t>Nhìn</a:t>
            </a:r>
            <a:r>
              <a:rPr lang="en-US" sz="8800" b="1" dirty="0">
                <a:solidFill>
                  <a:srgbClr val="2B8D3A"/>
                </a:solidFill>
                <a:latin typeface="Times New Roman" panose="02020603050405020304" pitchFamily="18" charset="0"/>
                <a:cs typeface="Times New Roman" panose="02020603050405020304" pitchFamily="18" charset="0"/>
              </a:rPr>
              <a:t> </a:t>
            </a:r>
            <a:r>
              <a:rPr lang="en-US" sz="8800" b="1" dirty="0" err="1">
                <a:solidFill>
                  <a:srgbClr val="2B8D3A"/>
                </a:solidFill>
                <a:latin typeface="Times New Roman" panose="02020603050405020304" pitchFamily="18" charset="0"/>
                <a:cs typeface="Times New Roman" panose="02020603050405020304" pitchFamily="18" charset="0"/>
              </a:rPr>
              <a:t>hình</a:t>
            </a:r>
            <a:r>
              <a:rPr lang="en-US" sz="8800" b="1" dirty="0">
                <a:solidFill>
                  <a:srgbClr val="2B8D3A"/>
                </a:solidFill>
                <a:latin typeface="Times New Roman" panose="02020603050405020304" pitchFamily="18" charset="0"/>
                <a:cs typeface="Times New Roman" panose="02020603050405020304" pitchFamily="18" charset="0"/>
              </a:rPr>
              <a:t> </a:t>
            </a:r>
            <a:r>
              <a:rPr lang="en-US" sz="8800" b="1" dirty="0" err="1">
                <a:solidFill>
                  <a:srgbClr val="2B8D3A"/>
                </a:solidFill>
                <a:latin typeface="Times New Roman" panose="02020603050405020304" pitchFamily="18" charset="0"/>
                <a:cs typeface="Times New Roman" panose="02020603050405020304" pitchFamily="18" charset="0"/>
              </a:rPr>
              <a:t>đoán</a:t>
            </a:r>
            <a:r>
              <a:rPr lang="en-US" sz="8800" b="1" dirty="0">
                <a:solidFill>
                  <a:srgbClr val="2B8D3A"/>
                </a:solidFill>
                <a:latin typeface="Times New Roman" panose="02020603050405020304" pitchFamily="18" charset="0"/>
                <a:cs typeface="Times New Roman" panose="02020603050405020304" pitchFamily="18" charset="0"/>
              </a:rPr>
              <a:t> </a:t>
            </a:r>
            <a:r>
              <a:rPr lang="en-US" sz="8800" b="1" dirty="0" err="1">
                <a:solidFill>
                  <a:srgbClr val="2B8D3A"/>
                </a:solidFill>
                <a:latin typeface="Times New Roman" panose="02020603050405020304" pitchFamily="18" charset="0"/>
                <a:cs typeface="Times New Roman" panose="02020603050405020304" pitchFamily="18" charset="0"/>
              </a:rPr>
              <a:t>Chữ</a:t>
            </a:r>
            <a:endParaRPr lang="en-US" sz="8800" b="1" dirty="0">
              <a:solidFill>
                <a:srgbClr val="2B8D3A"/>
              </a:solidFill>
              <a:latin typeface="Times New Roman" panose="02020603050405020304" pitchFamily="18" charset="0"/>
              <a:cs typeface="Times New Roman" panose="02020603050405020304" pitchFamily="18" charset="0"/>
            </a:endParaRPr>
          </a:p>
        </p:txBody>
      </p:sp>
      <p:sp>
        <p:nvSpPr>
          <p:cNvPr id="23" name="Rectangle: Rounded Corners 7">
            <a:extLst>
              <a:ext uri="{FF2B5EF4-FFF2-40B4-BE49-F238E27FC236}">
                <a16:creationId xmlns:a16="http://schemas.microsoft.com/office/drawing/2014/main" id="{B947E66A-9075-41E4-BB5E-4121C57A7C22}"/>
              </a:ext>
            </a:extLst>
          </p:cNvPr>
          <p:cNvSpPr/>
          <p:nvPr/>
        </p:nvSpPr>
        <p:spPr>
          <a:xfrm>
            <a:off x="145773" y="1239389"/>
            <a:ext cx="2392859" cy="664109"/>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rgbClr val="FF0000"/>
                </a:solidFill>
                <a:latin typeface="Times New Roman" panose="02020603050405020304" pitchFamily="18" charset="0"/>
                <a:cs typeface="Times New Roman" panose="02020603050405020304" pitchFamily="18" charset="0"/>
              </a:rPr>
              <a:t>TRÒ CHƠI</a:t>
            </a:r>
          </a:p>
        </p:txBody>
      </p:sp>
    </p:spTree>
    <p:extLst>
      <p:ext uri="{BB962C8B-B14F-4D97-AF65-F5344CB8AC3E}">
        <p14:creationId xmlns:p14="http://schemas.microsoft.com/office/powerpoint/2010/main" val="985894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500"/>
                                        <p:tgtEl>
                                          <p:spTgt spid="102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1028"/>
                                        </p:tgtEl>
                                        <p:attrNameLst>
                                          <p:attrName>style.visibility</p:attrName>
                                        </p:attrNameLst>
                                      </p:cBhvr>
                                      <p:to>
                                        <p:strVal val="visible"/>
                                      </p:to>
                                    </p:set>
                                    <p:animEffect transition="in" filter="fade">
                                      <p:cBhvr>
                                        <p:cTn id="28" dur="500"/>
                                        <p:tgtEl>
                                          <p:spTgt spid="102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nodeType="withEffect">
                                  <p:stCondLst>
                                    <p:cond delay="0"/>
                                  </p:stCondLst>
                                  <p:childTnLst>
                                    <p:set>
                                      <p:cBhvr>
                                        <p:cTn id="33" dur="1" fill="hold">
                                          <p:stCondLst>
                                            <p:cond delay="0"/>
                                          </p:stCondLst>
                                        </p:cTn>
                                        <p:tgtEl>
                                          <p:spTgt spid="1030"/>
                                        </p:tgtEl>
                                        <p:attrNameLst>
                                          <p:attrName>style.visibility</p:attrName>
                                        </p:attrNameLst>
                                      </p:cBhvr>
                                      <p:to>
                                        <p:strVal val="visible"/>
                                      </p:to>
                                    </p:set>
                                    <p:animEffect transition="in" filter="fade">
                                      <p:cBhvr>
                                        <p:cTn id="34"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007" y="29496"/>
            <a:ext cx="3704862" cy="2596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2" descr="Đám mây biểu tượng - Vẽ tay những đám mây png tải về - Miễn phí trong suốt  Máy Tính Nền png Tải về."/>
          <p:cNvPicPr>
            <a:picLocks noChangeAspect="1" noChangeArrowheads="1"/>
          </p:cNvPicPr>
          <p:nvPr/>
        </p:nvPicPr>
        <p:blipFill>
          <a:blip r:embed="rId4">
            <a:extLst>
              <a:ext uri="{28A0092B-C50C-407E-A947-70E740481C1C}">
                <a14:useLocalDpi xmlns:a14="http://schemas.microsoft.com/office/drawing/2010/main" val="0"/>
              </a:ext>
            </a:extLst>
          </a:blip>
          <a:srcRect l="7487" t="16232" r="8723" b="25217"/>
          <a:stretch>
            <a:fillRect/>
          </a:stretch>
        </p:blipFill>
        <p:spPr bwMode="auto">
          <a:xfrm>
            <a:off x="3958652" y="169831"/>
            <a:ext cx="4826409" cy="2028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4" descr="Mưa png | PNGEgg"/>
          <p:cNvPicPr>
            <a:picLocks noChangeAspect="1" noChangeArrowheads="1"/>
          </p:cNvPicPr>
          <p:nvPr/>
        </p:nvPicPr>
        <p:blipFill>
          <a:blip r:embed="rId5">
            <a:extLst>
              <a:ext uri="{28A0092B-C50C-407E-A947-70E740481C1C}">
                <a14:useLocalDpi xmlns:a14="http://schemas.microsoft.com/office/drawing/2010/main" val="0"/>
              </a:ext>
            </a:extLst>
          </a:blip>
          <a:srcRect l="24353" t="5507" r="20915" b="4739"/>
          <a:stretch>
            <a:fillRect/>
          </a:stretch>
        </p:blipFill>
        <p:spPr bwMode="auto">
          <a:xfrm>
            <a:off x="8458806" y="169831"/>
            <a:ext cx="4402479" cy="2474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2" descr="nội dung bài học tuần 23 - bài 20: hơi nước trong không khí. mưa"/>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59805" t="51871" b="322"/>
          <a:stretch>
            <a:fillRect/>
          </a:stretch>
        </p:blipFill>
        <p:spPr bwMode="auto">
          <a:xfrm>
            <a:off x="4064726" y="3540521"/>
            <a:ext cx="4416679" cy="2419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4" descr="Biểu Tượng Thiết Kế Phim Hoạt Hình Mặt Trời Hình ảnh | Định dạng hình ảnh  PSD 611648012| vn.lovepik.co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91875" y="3488394"/>
            <a:ext cx="3359407" cy="2523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8" descr="Biểu Tượng Ẩm Độ Ẩm Hiệu Máy Tính Biểu Tượng - Biểu tượng 800*800 minh bạch  Png Tải về miễn phí - Xanh, Biểu Tượng, Thương Hiệu."/>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2625" l="10000" r="90000">
                        <a14:foregroundMark x1="52667" y1="92625" x2="52667" y2="92625"/>
                      </a14:backgroundRemoval>
                    </a14:imgEffect>
                  </a14:imgLayer>
                </a14:imgProps>
              </a:ext>
              <a:ext uri="{28A0092B-C50C-407E-A947-70E740481C1C}">
                <a14:useLocalDpi xmlns:a14="http://schemas.microsoft.com/office/drawing/2010/main" val="0"/>
              </a:ext>
            </a:extLst>
          </a:blip>
          <a:srcRect l="20852" t="7500" r="20315" b="7000"/>
          <a:stretch/>
        </p:blipFill>
        <p:spPr bwMode="auto">
          <a:xfrm>
            <a:off x="696232" y="3681735"/>
            <a:ext cx="2401373" cy="2330483"/>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14C1C675-3867-4E5E-A77C-C902482B1451}"/>
              </a:ext>
            </a:extLst>
          </p:cNvPr>
          <p:cNvCxnSpPr/>
          <p:nvPr/>
        </p:nvCxnSpPr>
        <p:spPr>
          <a:xfrm>
            <a:off x="0" y="3488394"/>
            <a:ext cx="16228507"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4C1C675-3867-4E5E-A77C-C902482B1451}"/>
              </a:ext>
            </a:extLst>
          </p:cNvPr>
          <p:cNvCxnSpPr/>
          <p:nvPr/>
        </p:nvCxnSpPr>
        <p:spPr>
          <a:xfrm>
            <a:off x="3471863" y="29496"/>
            <a:ext cx="14287" cy="685800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4C1C675-3867-4E5E-A77C-C902482B1451}"/>
              </a:ext>
            </a:extLst>
          </p:cNvPr>
          <p:cNvCxnSpPr/>
          <p:nvPr/>
        </p:nvCxnSpPr>
        <p:spPr>
          <a:xfrm>
            <a:off x="8080218" y="99664"/>
            <a:ext cx="14287" cy="685800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9" name="Rectangle: Rounded Corners 7">
            <a:extLst>
              <a:ext uri="{FF2B5EF4-FFF2-40B4-BE49-F238E27FC236}">
                <a16:creationId xmlns:a16="http://schemas.microsoft.com/office/drawing/2014/main" id="{B947E66A-9075-41E4-BB5E-4121C57A7C22}"/>
              </a:ext>
            </a:extLst>
          </p:cNvPr>
          <p:cNvSpPr/>
          <p:nvPr/>
        </p:nvSpPr>
        <p:spPr>
          <a:xfrm>
            <a:off x="125071" y="2725144"/>
            <a:ext cx="4140374" cy="664109"/>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rgbClr val="FF0000"/>
                </a:solidFill>
                <a:latin typeface="Times New Roman" panose="02020603050405020304" pitchFamily="18" charset="0"/>
                <a:cs typeface="Times New Roman" panose="02020603050405020304" pitchFamily="18" charset="0"/>
              </a:rPr>
              <a:t>1……………..</a:t>
            </a:r>
          </a:p>
        </p:txBody>
      </p:sp>
      <p:sp>
        <p:nvSpPr>
          <p:cNvPr id="20" name="Rectangle: Rounded Corners 7">
            <a:extLst>
              <a:ext uri="{FF2B5EF4-FFF2-40B4-BE49-F238E27FC236}">
                <a16:creationId xmlns:a16="http://schemas.microsoft.com/office/drawing/2014/main" id="{B947E66A-9075-41E4-BB5E-4121C57A7C22}"/>
              </a:ext>
            </a:extLst>
          </p:cNvPr>
          <p:cNvSpPr/>
          <p:nvPr/>
        </p:nvSpPr>
        <p:spPr>
          <a:xfrm>
            <a:off x="4227913" y="2714449"/>
            <a:ext cx="4140374" cy="664109"/>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rgbClr val="FF0000"/>
                </a:solidFill>
                <a:latin typeface="Times New Roman" panose="02020603050405020304" pitchFamily="18" charset="0"/>
                <a:cs typeface="Times New Roman" panose="02020603050405020304" pitchFamily="18" charset="0"/>
              </a:rPr>
              <a:t>2……………..</a:t>
            </a:r>
          </a:p>
        </p:txBody>
      </p:sp>
      <p:sp>
        <p:nvSpPr>
          <p:cNvPr id="21" name="Rectangle: Rounded Corners 7">
            <a:extLst>
              <a:ext uri="{FF2B5EF4-FFF2-40B4-BE49-F238E27FC236}">
                <a16:creationId xmlns:a16="http://schemas.microsoft.com/office/drawing/2014/main" id="{B947E66A-9075-41E4-BB5E-4121C57A7C22}"/>
              </a:ext>
            </a:extLst>
          </p:cNvPr>
          <p:cNvSpPr/>
          <p:nvPr/>
        </p:nvSpPr>
        <p:spPr>
          <a:xfrm>
            <a:off x="8557261" y="2725143"/>
            <a:ext cx="4140374" cy="664109"/>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rgbClr val="FF0000"/>
                </a:solidFill>
                <a:latin typeface="Times New Roman" panose="02020603050405020304" pitchFamily="18" charset="0"/>
                <a:cs typeface="Times New Roman" panose="02020603050405020304" pitchFamily="18" charset="0"/>
              </a:rPr>
              <a:t>3……………..</a:t>
            </a:r>
          </a:p>
        </p:txBody>
      </p:sp>
      <p:sp>
        <p:nvSpPr>
          <p:cNvPr id="23" name="Rectangle: Rounded Corners 7">
            <a:extLst>
              <a:ext uri="{FF2B5EF4-FFF2-40B4-BE49-F238E27FC236}">
                <a16:creationId xmlns:a16="http://schemas.microsoft.com/office/drawing/2014/main" id="{B947E66A-9075-41E4-BB5E-4121C57A7C22}"/>
              </a:ext>
            </a:extLst>
          </p:cNvPr>
          <p:cNvSpPr/>
          <p:nvPr/>
        </p:nvSpPr>
        <p:spPr>
          <a:xfrm>
            <a:off x="66352" y="6180340"/>
            <a:ext cx="4140374" cy="664109"/>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rgbClr val="FF0000"/>
                </a:solidFill>
                <a:latin typeface="Times New Roman" panose="02020603050405020304" pitchFamily="18" charset="0"/>
                <a:cs typeface="Times New Roman" panose="02020603050405020304" pitchFamily="18" charset="0"/>
              </a:rPr>
              <a:t>4……………..</a:t>
            </a:r>
          </a:p>
        </p:txBody>
      </p:sp>
      <p:sp>
        <p:nvSpPr>
          <p:cNvPr id="24" name="Rectangle: Rounded Corners 7">
            <a:extLst>
              <a:ext uri="{FF2B5EF4-FFF2-40B4-BE49-F238E27FC236}">
                <a16:creationId xmlns:a16="http://schemas.microsoft.com/office/drawing/2014/main" id="{B947E66A-9075-41E4-BB5E-4121C57A7C22}"/>
              </a:ext>
            </a:extLst>
          </p:cNvPr>
          <p:cNvSpPr/>
          <p:nvPr/>
        </p:nvSpPr>
        <p:spPr>
          <a:xfrm>
            <a:off x="4169194" y="6169645"/>
            <a:ext cx="4140374" cy="664109"/>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rgbClr val="FF0000"/>
                </a:solidFill>
                <a:latin typeface="Times New Roman" panose="02020603050405020304" pitchFamily="18" charset="0"/>
                <a:cs typeface="Times New Roman" panose="02020603050405020304" pitchFamily="18" charset="0"/>
              </a:rPr>
              <a:t>5……………..</a:t>
            </a:r>
          </a:p>
        </p:txBody>
      </p:sp>
      <p:sp>
        <p:nvSpPr>
          <p:cNvPr id="25" name="Rectangle: Rounded Corners 7">
            <a:extLst>
              <a:ext uri="{FF2B5EF4-FFF2-40B4-BE49-F238E27FC236}">
                <a16:creationId xmlns:a16="http://schemas.microsoft.com/office/drawing/2014/main" id="{B947E66A-9075-41E4-BB5E-4121C57A7C22}"/>
              </a:ext>
            </a:extLst>
          </p:cNvPr>
          <p:cNvSpPr/>
          <p:nvPr/>
        </p:nvSpPr>
        <p:spPr>
          <a:xfrm>
            <a:off x="8498542" y="6180339"/>
            <a:ext cx="4140374" cy="664109"/>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rgbClr val="FF0000"/>
                </a:solidFill>
                <a:latin typeface="Times New Roman" panose="02020603050405020304" pitchFamily="18" charset="0"/>
                <a:cs typeface="Times New Roman" panose="02020603050405020304" pitchFamily="18" charset="0"/>
              </a:rPr>
              <a:t>6……………..</a:t>
            </a:r>
          </a:p>
        </p:txBody>
      </p:sp>
      <p:sp>
        <p:nvSpPr>
          <p:cNvPr id="26" name="Rectangle: Rounded Corners 7">
            <a:extLst>
              <a:ext uri="{FF2B5EF4-FFF2-40B4-BE49-F238E27FC236}">
                <a16:creationId xmlns:a16="http://schemas.microsoft.com/office/drawing/2014/main" id="{B947E66A-9075-41E4-BB5E-4121C57A7C22}"/>
              </a:ext>
            </a:extLst>
          </p:cNvPr>
          <p:cNvSpPr/>
          <p:nvPr/>
        </p:nvSpPr>
        <p:spPr>
          <a:xfrm>
            <a:off x="9303780" y="2588902"/>
            <a:ext cx="1996637" cy="664109"/>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rgbClr val="2B8D3A"/>
                </a:solidFill>
                <a:latin typeface="Times New Roman" panose="02020603050405020304" pitchFamily="18" charset="0"/>
                <a:cs typeface="Times New Roman" panose="02020603050405020304" pitchFamily="18" charset="0"/>
              </a:rPr>
              <a:t>MƯA</a:t>
            </a:r>
          </a:p>
        </p:txBody>
      </p:sp>
      <p:sp>
        <p:nvSpPr>
          <p:cNvPr id="27" name="Rectangle: Rounded Corners 7">
            <a:extLst>
              <a:ext uri="{FF2B5EF4-FFF2-40B4-BE49-F238E27FC236}">
                <a16:creationId xmlns:a16="http://schemas.microsoft.com/office/drawing/2014/main" id="{B947E66A-9075-41E4-BB5E-4121C57A7C22}"/>
              </a:ext>
            </a:extLst>
          </p:cNvPr>
          <p:cNvSpPr/>
          <p:nvPr/>
        </p:nvSpPr>
        <p:spPr>
          <a:xfrm>
            <a:off x="4988162" y="2549883"/>
            <a:ext cx="1958345" cy="664109"/>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rgbClr val="2B8D3A"/>
                </a:solidFill>
                <a:latin typeface="Times New Roman" panose="02020603050405020304" pitchFamily="18" charset="0"/>
                <a:cs typeface="Times New Roman" panose="02020603050405020304" pitchFamily="18" charset="0"/>
              </a:rPr>
              <a:t>MÂY</a:t>
            </a:r>
          </a:p>
        </p:txBody>
      </p:sp>
      <p:sp>
        <p:nvSpPr>
          <p:cNvPr id="28" name="Rectangle: Rounded Corners 7">
            <a:extLst>
              <a:ext uri="{FF2B5EF4-FFF2-40B4-BE49-F238E27FC236}">
                <a16:creationId xmlns:a16="http://schemas.microsoft.com/office/drawing/2014/main" id="{B947E66A-9075-41E4-BB5E-4121C57A7C22}"/>
              </a:ext>
            </a:extLst>
          </p:cNvPr>
          <p:cNvSpPr/>
          <p:nvPr/>
        </p:nvSpPr>
        <p:spPr>
          <a:xfrm>
            <a:off x="884868" y="2601511"/>
            <a:ext cx="1958345" cy="664109"/>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rgbClr val="2B8D3A"/>
                </a:solidFill>
                <a:latin typeface="Times New Roman" panose="02020603050405020304" pitchFamily="18" charset="0"/>
                <a:cs typeface="Times New Roman" panose="02020603050405020304" pitchFamily="18" charset="0"/>
              </a:rPr>
              <a:t>ẨM KẾ</a:t>
            </a:r>
          </a:p>
        </p:txBody>
      </p:sp>
      <p:sp>
        <p:nvSpPr>
          <p:cNvPr id="29" name="Rectangle: Rounded Corners 7">
            <a:extLst>
              <a:ext uri="{FF2B5EF4-FFF2-40B4-BE49-F238E27FC236}">
                <a16:creationId xmlns:a16="http://schemas.microsoft.com/office/drawing/2014/main" id="{B947E66A-9075-41E4-BB5E-4121C57A7C22}"/>
              </a:ext>
            </a:extLst>
          </p:cNvPr>
          <p:cNvSpPr/>
          <p:nvPr/>
        </p:nvSpPr>
        <p:spPr>
          <a:xfrm>
            <a:off x="778990" y="6077439"/>
            <a:ext cx="2814295" cy="664109"/>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rgbClr val="2B8D3A"/>
                </a:solidFill>
                <a:latin typeface="Times New Roman" panose="02020603050405020304" pitchFamily="18" charset="0"/>
                <a:cs typeface="Times New Roman" panose="02020603050405020304" pitchFamily="18" charset="0"/>
              </a:rPr>
              <a:t>ĐỘ ẨM</a:t>
            </a:r>
          </a:p>
        </p:txBody>
      </p:sp>
      <p:sp>
        <p:nvSpPr>
          <p:cNvPr id="30" name="Rectangle: Rounded Corners 7">
            <a:extLst>
              <a:ext uri="{FF2B5EF4-FFF2-40B4-BE49-F238E27FC236}">
                <a16:creationId xmlns:a16="http://schemas.microsoft.com/office/drawing/2014/main" id="{B947E66A-9075-41E4-BB5E-4121C57A7C22}"/>
              </a:ext>
            </a:extLst>
          </p:cNvPr>
          <p:cNvSpPr/>
          <p:nvPr/>
        </p:nvSpPr>
        <p:spPr>
          <a:xfrm>
            <a:off x="4617889" y="6077439"/>
            <a:ext cx="4278771" cy="664109"/>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rgbClr val="2B8D3A"/>
                </a:solidFill>
                <a:latin typeface="Times New Roman" panose="02020603050405020304" pitchFamily="18" charset="0"/>
                <a:cs typeface="Times New Roman" panose="02020603050405020304" pitchFamily="18" charset="0"/>
              </a:rPr>
              <a:t>NƯỚC BỐC HƠI</a:t>
            </a:r>
          </a:p>
        </p:txBody>
      </p:sp>
      <p:sp>
        <p:nvSpPr>
          <p:cNvPr id="31" name="Rectangle: Rounded Corners 7">
            <a:extLst>
              <a:ext uri="{FF2B5EF4-FFF2-40B4-BE49-F238E27FC236}">
                <a16:creationId xmlns:a16="http://schemas.microsoft.com/office/drawing/2014/main" id="{B947E66A-9075-41E4-BB5E-4121C57A7C22}"/>
              </a:ext>
            </a:extLst>
          </p:cNvPr>
          <p:cNvSpPr/>
          <p:nvPr/>
        </p:nvSpPr>
        <p:spPr>
          <a:xfrm>
            <a:off x="8987550" y="6096055"/>
            <a:ext cx="2824528" cy="664109"/>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rgbClr val="2B8D3A"/>
                </a:solidFill>
                <a:latin typeface="Times New Roman" panose="02020603050405020304" pitchFamily="18" charset="0"/>
                <a:cs typeface="Times New Roman" panose="02020603050405020304" pitchFamily="18" charset="0"/>
              </a:rPr>
              <a:t>MẶT TRỜI</a:t>
            </a:r>
          </a:p>
        </p:txBody>
      </p:sp>
    </p:spTree>
    <p:extLst>
      <p:ext uri="{BB962C8B-B14F-4D97-AF65-F5344CB8AC3E}">
        <p14:creationId xmlns:p14="http://schemas.microsoft.com/office/powerpoint/2010/main" val="1068345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arn(inVertical)">
                                      <p:cBhvr>
                                        <p:cTn id="16" dur="500"/>
                                        <p:tgtEl>
                                          <p:spTgt spid="2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500"/>
                                        <p:tgtEl>
                                          <p:spTgt spid="2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arn(inVertical)">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down)">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down)">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down)">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wipe(down)">
                                      <p:cBhvr>
                                        <p:cTn id="47" dur="5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wipe(down)">
                                      <p:cBhvr>
                                        <p:cTn id="5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3" grpId="0"/>
      <p:bldP spid="24" grpId="0"/>
      <p:bldP spid="25" grpId="0"/>
      <p:bldP spid="26" grpId="0"/>
      <p:bldP spid="27" grpId="0"/>
      <p:bldP spid="28" grpId="0"/>
      <p:bldP spid="29" grpId="0"/>
      <p:bldP spid="30" grpId="0"/>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Vector image of parchment background | Public domain vecto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20" y="1188433"/>
            <a:ext cx="6414167" cy="3894215"/>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Rounded Corners 7">
            <a:extLst>
              <a:ext uri="{FF2B5EF4-FFF2-40B4-BE49-F238E27FC236}">
                <a16:creationId xmlns:a16="http://schemas.microsoft.com/office/drawing/2014/main" id="{09CD7DA3-870E-45AC-9BA5-014F990F81AD}"/>
              </a:ext>
            </a:extLst>
          </p:cNvPr>
          <p:cNvSpPr/>
          <p:nvPr/>
        </p:nvSpPr>
        <p:spPr>
          <a:xfrm>
            <a:off x="1308818" y="1734407"/>
            <a:ext cx="4601853" cy="2802265"/>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2060"/>
                </a:solidFill>
                <a:latin typeface="Times New Roman" panose="02020603050405020304" pitchFamily="18" charset="0"/>
                <a:cs typeface="Times New Roman" panose="02020603050405020304" pitchFamily="18" charset="0"/>
              </a:rPr>
              <a:t>Các nhóm liên kết các từ khóa: </a:t>
            </a:r>
            <a:r>
              <a:rPr lang="vi-VN" sz="2800" b="1" dirty="0">
                <a:solidFill>
                  <a:srgbClr val="C00000"/>
                </a:solidFill>
                <a:latin typeface="Times New Roman" panose="02020603050405020304" pitchFamily="18" charset="0"/>
                <a:cs typeface="Times New Roman" panose="02020603050405020304" pitchFamily="18" charset="0"/>
              </a:rPr>
              <a:t>MÂY, MƯA, NƯỚC BỐC HƠI, MẶT TRỜI</a:t>
            </a:r>
            <a:r>
              <a:rPr lang="vi-VN" sz="2800" b="1" dirty="0">
                <a:solidFill>
                  <a:srgbClr val="002060"/>
                </a:solidFill>
                <a:latin typeface="Times New Roman" panose="02020603050405020304" pitchFamily="18" charset="0"/>
                <a:cs typeface="Times New Roman" panose="02020603050405020304" pitchFamily="18" charset="0"/>
              </a:rPr>
              <a:t> để tạo thành 1 câu mô tả </a:t>
            </a:r>
            <a:r>
              <a:rPr lang="en-US" sz="2800" b="1" dirty="0" err="1">
                <a:solidFill>
                  <a:srgbClr val="002060"/>
                </a:solidFill>
                <a:latin typeface="Times New Roman" panose="02020603050405020304" pitchFamily="18" charset="0"/>
                <a:cs typeface="Times New Roman" panose="02020603050405020304" pitchFamily="18" charset="0"/>
              </a:rPr>
              <a:t>quá</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trình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hình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thành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mây</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mưa</a:t>
            </a:r>
            <a:r>
              <a:rPr lang="en-US" sz="2800" b="1" dirty="0">
                <a:solidFill>
                  <a:srgbClr val="002060"/>
                </a:solidFill>
                <a:latin typeface="Times New Roman" panose="02020603050405020304" pitchFamily="18" charset="0"/>
                <a:cs typeface="Times New Roman" panose="02020603050405020304" pitchFamily="18" charset="0"/>
              </a:rPr>
              <a:t> </a:t>
            </a:r>
            <a:r>
              <a:rPr lang="vi-VN" sz="2800" b="1" dirty="0">
                <a:solidFill>
                  <a:srgbClr val="002060"/>
                </a:solidFill>
                <a:latin typeface="Times New Roman" panose="02020603050405020304" pitchFamily="18" charset="0"/>
                <a:cs typeface="Times New Roman" panose="02020603050405020304" pitchFamily="18" charset="0"/>
              </a:rPr>
              <a:t>đơn giản nhất</a:t>
            </a:r>
            <a:r>
              <a:rPr lang="vi-VN" sz="3200" b="1" dirty="0">
                <a:solidFill>
                  <a:srgbClr val="002060"/>
                </a:solidFill>
                <a:latin typeface="Times New Roman" panose="02020603050405020304" pitchFamily="18" charset="0"/>
                <a:cs typeface="Times New Roman" panose="02020603050405020304" pitchFamily="18" charset="0"/>
              </a:rPr>
              <a:t>.</a:t>
            </a:r>
          </a:p>
        </p:txBody>
      </p:sp>
      <p:pic>
        <p:nvPicPr>
          <p:cNvPr id="8194" name="Picture 2" descr="Download Hd Nutrition And Dietetics - Circle Meeting Icon Meeting Icon  Png,Location Icon Png Transparent - free transparent png images - pngaaa.com"/>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6889" r="91889">
                        <a14:foregroundMark x1="15333" y1="33936" x2="15333" y2="33191"/>
                        <a14:foregroundMark x1="19667" y1="26915" x2="19667" y2="26915"/>
                        <a14:foregroundMark x1="20667" y1="25319" x2="22333" y2="23298"/>
                        <a14:foregroundMark x1="27222" y1="21170" x2="28000" y2="19787"/>
                        <a14:foregroundMark x1="31333" y1="18617" x2="33222" y2="16915"/>
                        <a14:foregroundMark x1="42000" y1="15638" x2="42667" y2="15638"/>
                        <a14:foregroundMark x1="46000" y1="16064" x2="46667" y2="15000"/>
                        <a14:foregroundMark x1="52556" y1="15745" x2="52556" y2="15745"/>
                        <a14:foregroundMark x1="63000" y1="19894" x2="63556" y2="18936"/>
                        <a14:foregroundMark x1="91889" y1="43511" x2="91889" y2="43511"/>
                        <a14:foregroundMark x1="91889" y1="43511" x2="91889" y2="44787"/>
                        <a14:foregroundMark x1="76222" y1="70319" x2="76222" y2="70319"/>
                        <a14:foregroundMark x1="73556" y1="72553" x2="71333" y2="73723"/>
                        <a14:foregroundMark x1="64889" y1="76277" x2="61222" y2="77021"/>
                        <a14:foregroundMark x1="53889" y1="78511" x2="52889" y2="78511"/>
                        <a14:foregroundMark x1="51222" y1="77872" x2="51222" y2="77872"/>
                        <a14:foregroundMark x1="50667" y1="77553" x2="49000" y2="77021"/>
                        <a14:foregroundMark x1="48556" y1="77021" x2="47889" y2="77021"/>
                        <a14:foregroundMark x1="33667" y1="71596" x2="33667" y2="71596"/>
                        <a14:foregroundMark x1="33667" y1="71489" x2="33667" y2="71489"/>
                        <a14:foregroundMark x1="37000" y1="25957" x2="37000" y2="25957"/>
                        <a14:foregroundMark x1="37000" y1="25957" x2="37000" y2="25957"/>
                        <a14:foregroundMark x1="38889" y1="29681" x2="38889" y2="29681"/>
                        <a14:foregroundMark x1="39000" y1="30106" x2="39000" y2="30106"/>
                        <a14:foregroundMark x1="38667" y1="33617" x2="38667" y2="33617"/>
                        <a14:foregroundMark x1="36667" y1="33830" x2="36667" y2="33830"/>
                        <a14:foregroundMark x1="36556" y1="33830" x2="36556" y2="33830"/>
                        <a14:foregroundMark x1="15889" y1="46383" x2="15889" y2="46383"/>
                        <a14:foregroundMark x1="24556" y1="49149" x2="24556" y2="49149"/>
                        <a14:foregroundMark x1="25333" y1="49468" x2="26222" y2="48936"/>
                        <a14:foregroundMark x1="30222" y1="48830" x2="30889" y2="48191"/>
                        <a14:foregroundMark x1="34667" y1="47872" x2="34667" y2="47872"/>
                        <a14:foregroundMark x1="39333" y1="46064" x2="39333" y2="46064"/>
                        <a14:foregroundMark x1="40000" y1="34255" x2="40000" y2="34255"/>
                        <a14:foregroundMark x1="40889" y1="32660" x2="40889" y2="32660"/>
                        <a14:foregroundMark x1="42000" y1="31383" x2="42000" y2="31383"/>
                        <a14:foregroundMark x1="42222" y1="29043" x2="42222" y2="29043"/>
                        <a14:foregroundMark x1="40667" y1="26915" x2="40667" y2="26915"/>
                        <a14:foregroundMark x1="36556" y1="29468" x2="36556" y2="29468"/>
                        <a14:foregroundMark x1="35556" y1="30426" x2="34667" y2="31277"/>
                        <a14:foregroundMark x1="34556" y1="31383" x2="34556" y2="31383"/>
                        <a14:foregroundMark x1="65667" y1="44149" x2="65667" y2="44149"/>
                        <a14:foregroundMark x1="65667" y1="44468" x2="65667" y2="44468"/>
                        <a14:foregroundMark x1="65667" y1="44468" x2="65667" y2="44468"/>
                        <a14:foregroundMark x1="65667" y1="44468" x2="65667" y2="44468"/>
                        <a14:foregroundMark x1="89889" y1="33191" x2="89889" y2="33191"/>
                        <a14:foregroundMark x1="89667" y1="34787" x2="89667" y2="34787"/>
                        <a14:foregroundMark x1="88667" y1="42447" x2="88667" y2="42447"/>
                        <a14:foregroundMark x1="89333" y1="45106" x2="89333" y2="45745"/>
                        <a14:foregroundMark x1="89556" y1="48298" x2="89556" y2="48298"/>
                        <a14:foregroundMark x1="79333" y1="73404" x2="79333" y2="73404"/>
                        <a14:foregroundMark x1="76000" y1="76277" x2="75222" y2="76702"/>
                        <a14:foregroundMark x1="71333" y1="78617" x2="69333" y2="79255"/>
                        <a14:foregroundMark x1="60333" y1="82021" x2="59889" y2="82128"/>
                        <a14:foregroundMark x1="56000" y1="83723" x2="54667" y2="84255"/>
                        <a14:foregroundMark x1="50889" y1="86170" x2="50000" y2="86170"/>
                        <a14:foregroundMark x1="44333" y1="76277" x2="44333" y2="76277"/>
                        <a14:foregroundMark x1="44333" y1="76064" x2="44333" y2="76064"/>
                        <a14:foregroundMark x1="28000" y1="76064" x2="28000" y2="76064"/>
                        <a14:foregroundMark x1="28000" y1="76277" x2="28000" y2="76277"/>
                        <a14:foregroundMark x1="28000" y1="76277" x2="28000" y2="76277"/>
                        <a14:foregroundMark x1="26889" y1="75745" x2="26889" y2="75745"/>
                        <a14:foregroundMark x1="26889" y1="75638" x2="26889" y2="75638"/>
                        <a14:foregroundMark x1="7000" y1="48511" x2="7000" y2="48511"/>
                        <a14:foregroundMark x1="7000" y1="48511" x2="7000" y2="48511"/>
                        <a14:foregroundMark x1="6889" y1="48191" x2="6889" y2="48191"/>
                        <a14:foregroundMark x1="6889" y1="47660" x2="6889" y2="47660"/>
                      </a14:backgroundRemoval>
                    </a14:imgEffect>
                  </a14:imgLayer>
                </a14:imgProps>
              </a:ext>
              <a:ext uri="{28A0092B-C50C-407E-A947-70E740481C1C}">
                <a14:useLocalDpi xmlns:a14="http://schemas.microsoft.com/office/drawing/2010/main" val="0"/>
              </a:ext>
            </a:extLst>
          </a:blip>
          <a:srcRect l="5036" t="8326" r="4155" b="20428"/>
          <a:stretch/>
        </p:blipFill>
        <p:spPr bwMode="auto">
          <a:xfrm>
            <a:off x="7315994" y="3338513"/>
            <a:ext cx="4256880" cy="348826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7">
            <a:extLst>
              <a:ext uri="{FF2B5EF4-FFF2-40B4-BE49-F238E27FC236}">
                <a16:creationId xmlns:a16="http://schemas.microsoft.com/office/drawing/2014/main" id="{9C8CB8A0-CA76-4A71-B990-0741CE8ED4AB}"/>
              </a:ext>
            </a:extLst>
          </p:cNvPr>
          <p:cNvSpPr/>
          <p:nvPr/>
        </p:nvSpPr>
        <p:spPr>
          <a:xfrm>
            <a:off x="6990879" y="1144363"/>
            <a:ext cx="4907110" cy="2252761"/>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2B8D3A"/>
                </a:solidFill>
                <a:latin typeface="Times New Roman" panose="02020603050405020304" pitchFamily="18" charset="0"/>
                <a:cs typeface="Times New Roman" panose="02020603050405020304" pitchFamily="18" charset="0"/>
              </a:rPr>
              <a:t>Do </a:t>
            </a:r>
            <a:r>
              <a:rPr lang="en-US" sz="2800" b="1" dirty="0" err="1">
                <a:solidFill>
                  <a:srgbClr val="2B8D3A"/>
                </a:solidFill>
                <a:latin typeface="Times New Roman" panose="02020603050405020304" pitchFamily="18" charset="0"/>
                <a:cs typeface="Times New Roman" panose="02020603050405020304" pitchFamily="18" charset="0"/>
              </a:rPr>
              <a:t>sự</a:t>
            </a:r>
            <a:r>
              <a:rPr lang="en-US" sz="2800" b="1" dirty="0">
                <a:solidFill>
                  <a:srgbClr val="2B8D3A"/>
                </a:solidFill>
                <a:latin typeface="Times New Roman" panose="02020603050405020304" pitchFamily="18" charset="0"/>
                <a:cs typeface="Times New Roman" panose="02020603050405020304" pitchFamily="18" charset="0"/>
              </a:rPr>
              <a:t> </a:t>
            </a:r>
            <a:r>
              <a:rPr lang="en-US" sz="2800" b="1" dirty="0" err="1">
                <a:solidFill>
                  <a:srgbClr val="2B8D3A"/>
                </a:solidFill>
                <a:latin typeface="Times New Roman" panose="02020603050405020304" pitchFamily="18" charset="0"/>
                <a:cs typeface="Times New Roman" panose="02020603050405020304" pitchFamily="18" charset="0"/>
              </a:rPr>
              <a:t>đốt</a:t>
            </a:r>
            <a:r>
              <a:rPr lang="en-US" sz="2800" b="1" dirty="0">
                <a:solidFill>
                  <a:srgbClr val="2B8D3A"/>
                </a:solidFill>
                <a:latin typeface="Times New Roman" panose="02020603050405020304" pitchFamily="18" charset="0"/>
                <a:cs typeface="Times New Roman" panose="02020603050405020304" pitchFamily="18" charset="0"/>
              </a:rPr>
              <a:t> </a:t>
            </a:r>
            <a:r>
              <a:rPr lang="en-US" sz="2800" b="1" dirty="0" err="1">
                <a:solidFill>
                  <a:srgbClr val="2B8D3A"/>
                </a:solidFill>
                <a:latin typeface="Times New Roman" panose="02020603050405020304" pitchFamily="18" charset="0"/>
                <a:cs typeface="Times New Roman" panose="02020603050405020304" pitchFamily="18" charset="0"/>
              </a:rPr>
              <a:t>nóng</a:t>
            </a:r>
            <a:r>
              <a:rPr lang="en-US" sz="2800" b="1" dirty="0">
                <a:solidFill>
                  <a:srgbClr val="2B8D3A"/>
                </a:solidFill>
                <a:latin typeface="Times New Roman" panose="02020603050405020304" pitchFamily="18" charset="0"/>
                <a:cs typeface="Times New Roman" panose="02020603050405020304" pitchFamily="18" charset="0"/>
              </a:rPr>
              <a:t> </a:t>
            </a:r>
            <a:r>
              <a:rPr lang="en-US" sz="2800" b="1" dirty="0" err="1">
                <a:solidFill>
                  <a:srgbClr val="2B8D3A"/>
                </a:solidFill>
                <a:latin typeface="Times New Roman" panose="02020603050405020304" pitchFamily="18" charset="0"/>
                <a:cs typeface="Times New Roman" panose="02020603050405020304" pitchFamily="18" charset="0"/>
              </a:rPr>
              <a:t>của</a:t>
            </a:r>
            <a:r>
              <a:rPr lang="en-US" sz="2800" b="1" dirty="0">
                <a:solidFill>
                  <a:srgbClr val="2B8D3A"/>
                </a:solidFill>
                <a:latin typeface="Times New Roman" panose="02020603050405020304" pitchFamily="18" charset="0"/>
                <a:cs typeface="Times New Roman" panose="02020603050405020304" pitchFamily="18" charset="0"/>
              </a:rPr>
              <a:t> </a:t>
            </a:r>
            <a:r>
              <a:rPr lang="en-US" sz="2800" b="1" dirty="0">
                <a:solidFill>
                  <a:srgbClr val="C00000"/>
                </a:solidFill>
                <a:latin typeface="Times New Roman" panose="02020603050405020304" pitchFamily="18" charset="0"/>
                <a:cs typeface="Times New Roman" panose="02020603050405020304" pitchFamily="18" charset="0"/>
              </a:rPr>
              <a:t>MẶT TRỜI</a:t>
            </a:r>
            <a:r>
              <a:rPr lang="en-US" sz="2800" b="1" dirty="0">
                <a:solidFill>
                  <a:srgbClr val="14213F"/>
                </a:solidFill>
                <a:latin typeface="Times New Roman" panose="02020603050405020304" pitchFamily="18" charset="0"/>
                <a:cs typeface="Times New Roman" panose="02020603050405020304" pitchFamily="18" charset="0"/>
              </a:rPr>
              <a:t>, </a:t>
            </a:r>
            <a:r>
              <a:rPr lang="en-US" sz="2800" b="1" dirty="0">
                <a:solidFill>
                  <a:srgbClr val="C00000"/>
                </a:solidFill>
                <a:latin typeface="Times New Roman" panose="02020603050405020304" pitchFamily="18" charset="0"/>
                <a:cs typeface="Times New Roman" panose="02020603050405020304" pitchFamily="18" charset="0"/>
              </a:rPr>
              <a:t>NƯỚC </a:t>
            </a:r>
            <a:r>
              <a:rPr lang="en-US" sz="2800" b="1" dirty="0">
                <a:solidFill>
                  <a:srgbClr val="2B8D3A"/>
                </a:solidFill>
                <a:latin typeface="Times New Roman" panose="02020603050405020304" pitchFamily="18" charset="0"/>
                <a:cs typeface="Times New Roman" panose="02020603050405020304" pitchFamily="18" charset="0"/>
              </a:rPr>
              <a:t>ở </a:t>
            </a:r>
            <a:r>
              <a:rPr lang="en-US" sz="2800" b="1" dirty="0" err="1">
                <a:solidFill>
                  <a:srgbClr val="2B8D3A"/>
                </a:solidFill>
                <a:latin typeface="Times New Roman" panose="02020603050405020304" pitchFamily="18" charset="0"/>
                <a:cs typeface="Times New Roman" panose="02020603050405020304" pitchFamily="18" charset="0"/>
              </a:rPr>
              <a:t>biển</a:t>
            </a:r>
            <a:r>
              <a:rPr lang="en-US" sz="2800" b="1" dirty="0">
                <a:solidFill>
                  <a:srgbClr val="2B8D3A"/>
                </a:solidFill>
                <a:latin typeface="Times New Roman" panose="02020603050405020304" pitchFamily="18" charset="0"/>
                <a:cs typeface="Times New Roman" panose="02020603050405020304" pitchFamily="18" charset="0"/>
              </a:rPr>
              <a:t> </a:t>
            </a:r>
            <a:r>
              <a:rPr lang="en-US" sz="2800" b="1" dirty="0">
                <a:solidFill>
                  <a:srgbClr val="C00000"/>
                </a:solidFill>
                <a:latin typeface="Times New Roman" panose="02020603050405020304" pitchFamily="18" charset="0"/>
                <a:cs typeface="Times New Roman" panose="02020603050405020304" pitchFamily="18" charset="0"/>
              </a:rPr>
              <a:t>BỐC HƠI</a:t>
            </a:r>
            <a:r>
              <a:rPr lang="en-US" sz="2800" b="1" dirty="0">
                <a:solidFill>
                  <a:srgbClr val="14213F"/>
                </a:solidFill>
                <a:latin typeface="Times New Roman" panose="02020603050405020304" pitchFamily="18" charset="0"/>
                <a:cs typeface="Times New Roman" panose="02020603050405020304" pitchFamily="18" charset="0"/>
              </a:rPr>
              <a:t>, </a:t>
            </a:r>
            <a:r>
              <a:rPr lang="en-US" sz="2800" b="1" dirty="0" err="1">
                <a:solidFill>
                  <a:srgbClr val="2B8D3A"/>
                </a:solidFill>
                <a:latin typeface="Times New Roman" panose="02020603050405020304" pitchFamily="18" charset="0"/>
                <a:cs typeface="Times New Roman" panose="02020603050405020304" pitchFamily="18" charset="0"/>
              </a:rPr>
              <a:t>hơi</a:t>
            </a:r>
            <a:r>
              <a:rPr lang="en-US" sz="2800" b="1" dirty="0">
                <a:solidFill>
                  <a:srgbClr val="2B8D3A"/>
                </a:solidFill>
                <a:latin typeface="Times New Roman" panose="02020603050405020304" pitchFamily="18" charset="0"/>
                <a:cs typeface="Times New Roman" panose="02020603050405020304" pitchFamily="18" charset="0"/>
              </a:rPr>
              <a:t> </a:t>
            </a:r>
            <a:r>
              <a:rPr lang="en-US" sz="2800" b="1" dirty="0" err="1">
                <a:solidFill>
                  <a:srgbClr val="2B8D3A"/>
                </a:solidFill>
                <a:latin typeface="Times New Roman" panose="02020603050405020304" pitchFamily="18" charset="0"/>
                <a:cs typeface="Times New Roman" panose="02020603050405020304" pitchFamily="18" charset="0"/>
              </a:rPr>
              <a:t>nước</a:t>
            </a:r>
            <a:r>
              <a:rPr lang="en-US" sz="2800" b="1" dirty="0">
                <a:solidFill>
                  <a:srgbClr val="2B8D3A"/>
                </a:solidFill>
                <a:latin typeface="Times New Roman" panose="02020603050405020304" pitchFamily="18" charset="0"/>
                <a:cs typeface="Times New Roman" panose="02020603050405020304" pitchFamily="18" charset="0"/>
              </a:rPr>
              <a:t> </a:t>
            </a:r>
            <a:r>
              <a:rPr lang="en-US" sz="2800" b="1" dirty="0" err="1">
                <a:solidFill>
                  <a:srgbClr val="2B8D3A"/>
                </a:solidFill>
                <a:latin typeface="Times New Roman" panose="02020603050405020304" pitchFamily="18" charset="0"/>
                <a:cs typeface="Times New Roman" panose="02020603050405020304" pitchFamily="18" charset="0"/>
              </a:rPr>
              <a:t>ngưng</a:t>
            </a:r>
            <a:r>
              <a:rPr lang="en-US" sz="2800" b="1" dirty="0">
                <a:solidFill>
                  <a:srgbClr val="2B8D3A"/>
                </a:solidFill>
                <a:latin typeface="Times New Roman" panose="02020603050405020304" pitchFamily="18" charset="0"/>
                <a:cs typeface="Times New Roman" panose="02020603050405020304" pitchFamily="18" charset="0"/>
              </a:rPr>
              <a:t> </a:t>
            </a:r>
            <a:r>
              <a:rPr lang="en-US" sz="2800" b="1" dirty="0" err="1">
                <a:solidFill>
                  <a:srgbClr val="2B8D3A"/>
                </a:solidFill>
                <a:latin typeface="Times New Roman" panose="02020603050405020304" pitchFamily="18" charset="0"/>
                <a:cs typeface="Times New Roman" panose="02020603050405020304" pitchFamily="18" charset="0"/>
              </a:rPr>
              <a:t>tụ</a:t>
            </a:r>
            <a:r>
              <a:rPr lang="en-US" sz="2800" b="1" dirty="0">
                <a:solidFill>
                  <a:srgbClr val="2B8D3A"/>
                </a:solidFill>
                <a:latin typeface="Times New Roman" panose="02020603050405020304" pitchFamily="18" charset="0"/>
                <a:cs typeface="Times New Roman" panose="02020603050405020304" pitchFamily="18" charset="0"/>
              </a:rPr>
              <a:t> </a:t>
            </a:r>
            <a:r>
              <a:rPr lang="en-US" sz="2800" b="1" dirty="0" err="1">
                <a:solidFill>
                  <a:srgbClr val="2B8D3A"/>
                </a:solidFill>
                <a:latin typeface="Times New Roman" panose="02020603050405020304" pitchFamily="18" charset="0"/>
                <a:cs typeface="Times New Roman" panose="02020603050405020304" pitchFamily="18" charset="0"/>
              </a:rPr>
              <a:t>thành</a:t>
            </a:r>
            <a:r>
              <a:rPr lang="en-US" sz="2800" b="1" dirty="0">
                <a:solidFill>
                  <a:srgbClr val="14213F"/>
                </a:solidFill>
                <a:latin typeface="Times New Roman" panose="02020603050405020304" pitchFamily="18" charset="0"/>
                <a:cs typeface="Times New Roman" panose="02020603050405020304" pitchFamily="18" charset="0"/>
              </a:rPr>
              <a:t> </a:t>
            </a:r>
            <a:r>
              <a:rPr lang="en-US" sz="2800" b="1" dirty="0">
                <a:solidFill>
                  <a:srgbClr val="C00000"/>
                </a:solidFill>
                <a:latin typeface="Times New Roman" panose="02020603050405020304" pitchFamily="18" charset="0"/>
                <a:cs typeface="Times New Roman" panose="02020603050405020304" pitchFamily="18" charset="0"/>
              </a:rPr>
              <a:t>MÂY</a:t>
            </a:r>
            <a:r>
              <a:rPr lang="en-US" sz="2800" b="1" dirty="0">
                <a:solidFill>
                  <a:srgbClr val="14213F"/>
                </a:solidFill>
                <a:latin typeface="Times New Roman" panose="02020603050405020304" pitchFamily="18" charset="0"/>
                <a:cs typeface="Times New Roman" panose="02020603050405020304" pitchFamily="18" charset="0"/>
              </a:rPr>
              <a:t>, </a:t>
            </a:r>
            <a:r>
              <a:rPr lang="en-US" sz="2800" b="1" dirty="0" err="1">
                <a:solidFill>
                  <a:srgbClr val="2B8D3A"/>
                </a:solidFill>
                <a:latin typeface="Times New Roman" panose="02020603050405020304" pitchFamily="18" charset="0"/>
                <a:cs typeface="Times New Roman" panose="02020603050405020304" pitchFamily="18" charset="0"/>
              </a:rPr>
              <a:t>hạt</a:t>
            </a:r>
            <a:r>
              <a:rPr lang="en-US" sz="2800" b="1" dirty="0">
                <a:solidFill>
                  <a:srgbClr val="2B8D3A"/>
                </a:solidFill>
                <a:latin typeface="Times New Roman" panose="02020603050405020304" pitchFamily="18" charset="0"/>
                <a:cs typeface="Times New Roman" panose="02020603050405020304" pitchFamily="18" charset="0"/>
              </a:rPr>
              <a:t> </a:t>
            </a:r>
            <a:r>
              <a:rPr lang="en-US" sz="2800" b="1" dirty="0" err="1">
                <a:solidFill>
                  <a:srgbClr val="2B8D3A"/>
                </a:solidFill>
                <a:latin typeface="Times New Roman" panose="02020603050405020304" pitchFamily="18" charset="0"/>
                <a:cs typeface="Times New Roman" panose="02020603050405020304" pitchFamily="18" charset="0"/>
              </a:rPr>
              <a:t>nước</a:t>
            </a:r>
            <a:r>
              <a:rPr lang="en-US" sz="2800" b="1" dirty="0">
                <a:solidFill>
                  <a:srgbClr val="2B8D3A"/>
                </a:solidFill>
                <a:latin typeface="Times New Roman" panose="02020603050405020304" pitchFamily="18" charset="0"/>
                <a:cs typeface="Times New Roman" panose="02020603050405020304" pitchFamily="18" charset="0"/>
              </a:rPr>
              <a:t> </a:t>
            </a:r>
            <a:r>
              <a:rPr lang="en-US" sz="2800" b="1" dirty="0" err="1">
                <a:solidFill>
                  <a:srgbClr val="2B8D3A"/>
                </a:solidFill>
                <a:latin typeface="Times New Roman" panose="02020603050405020304" pitchFamily="18" charset="0"/>
                <a:cs typeface="Times New Roman" panose="02020603050405020304" pitchFamily="18" charset="0"/>
              </a:rPr>
              <a:t>trong</a:t>
            </a:r>
            <a:r>
              <a:rPr lang="en-US" sz="2800" b="1" dirty="0">
                <a:solidFill>
                  <a:srgbClr val="2B8D3A"/>
                </a:solidFill>
                <a:latin typeface="Times New Roman" panose="02020603050405020304" pitchFamily="18" charset="0"/>
                <a:cs typeface="Times New Roman" panose="02020603050405020304" pitchFamily="18" charset="0"/>
              </a:rPr>
              <a:t> </a:t>
            </a:r>
            <a:r>
              <a:rPr lang="en-US" sz="2800" b="1" dirty="0" err="1">
                <a:solidFill>
                  <a:srgbClr val="2B8D3A"/>
                </a:solidFill>
                <a:latin typeface="Times New Roman" panose="02020603050405020304" pitchFamily="18" charset="0"/>
                <a:cs typeface="Times New Roman" panose="02020603050405020304" pitchFamily="18" charset="0"/>
              </a:rPr>
              <a:t>mây</a:t>
            </a:r>
            <a:r>
              <a:rPr lang="en-US" sz="2800" b="1" dirty="0">
                <a:solidFill>
                  <a:srgbClr val="2B8D3A"/>
                </a:solidFill>
                <a:latin typeface="Times New Roman" panose="02020603050405020304" pitchFamily="18" charset="0"/>
                <a:cs typeface="Times New Roman" panose="02020603050405020304" pitchFamily="18" charset="0"/>
              </a:rPr>
              <a:t> </a:t>
            </a:r>
            <a:r>
              <a:rPr lang="en-US" sz="2800" b="1" dirty="0" err="1">
                <a:solidFill>
                  <a:srgbClr val="2B8D3A"/>
                </a:solidFill>
                <a:latin typeface="Times New Roman" panose="02020603050405020304" pitchFamily="18" charset="0"/>
                <a:cs typeface="Times New Roman" panose="02020603050405020304" pitchFamily="18" charset="0"/>
              </a:rPr>
              <a:t>lớn</a:t>
            </a:r>
            <a:r>
              <a:rPr lang="en-US" sz="2800" b="1" dirty="0">
                <a:solidFill>
                  <a:srgbClr val="2B8D3A"/>
                </a:solidFill>
                <a:latin typeface="Times New Roman" panose="02020603050405020304" pitchFamily="18" charset="0"/>
                <a:cs typeface="Times New Roman" panose="02020603050405020304" pitchFamily="18" charset="0"/>
              </a:rPr>
              <a:t> </a:t>
            </a:r>
            <a:r>
              <a:rPr lang="en-US" sz="2800" b="1" dirty="0" err="1">
                <a:solidFill>
                  <a:srgbClr val="2B8D3A"/>
                </a:solidFill>
                <a:latin typeface="Times New Roman" panose="02020603050405020304" pitchFamily="18" charset="0"/>
                <a:cs typeface="Times New Roman" panose="02020603050405020304" pitchFamily="18" charset="0"/>
              </a:rPr>
              <a:t>dần</a:t>
            </a:r>
            <a:r>
              <a:rPr lang="en-US" sz="2800" b="1" dirty="0">
                <a:solidFill>
                  <a:srgbClr val="2B8D3A"/>
                </a:solidFill>
                <a:latin typeface="Times New Roman" panose="02020603050405020304" pitchFamily="18" charset="0"/>
                <a:cs typeface="Times New Roman" panose="02020603050405020304" pitchFamily="18" charset="0"/>
              </a:rPr>
              <a:t> </a:t>
            </a:r>
            <a:r>
              <a:rPr lang="en-US" sz="2800" b="1" dirty="0" err="1">
                <a:solidFill>
                  <a:srgbClr val="2B8D3A"/>
                </a:solidFill>
                <a:latin typeface="Times New Roman" panose="02020603050405020304" pitchFamily="18" charset="0"/>
                <a:cs typeface="Times New Roman" panose="02020603050405020304" pitchFamily="18" charset="0"/>
              </a:rPr>
              <a:t>rơi</a:t>
            </a:r>
            <a:r>
              <a:rPr lang="en-US" sz="2800" b="1" dirty="0">
                <a:solidFill>
                  <a:srgbClr val="2B8D3A"/>
                </a:solidFill>
                <a:latin typeface="Times New Roman" panose="02020603050405020304" pitchFamily="18" charset="0"/>
                <a:cs typeface="Times New Roman" panose="02020603050405020304" pitchFamily="18" charset="0"/>
              </a:rPr>
              <a:t> </a:t>
            </a:r>
            <a:r>
              <a:rPr lang="en-US" sz="2800" b="1" dirty="0" err="1">
                <a:solidFill>
                  <a:srgbClr val="2B8D3A"/>
                </a:solidFill>
                <a:latin typeface="Times New Roman" panose="02020603050405020304" pitchFamily="18" charset="0"/>
                <a:cs typeface="Times New Roman" panose="02020603050405020304" pitchFamily="18" charset="0"/>
              </a:rPr>
              <a:t>xuống</a:t>
            </a:r>
            <a:r>
              <a:rPr lang="en-US" sz="2800" b="1" dirty="0">
                <a:solidFill>
                  <a:srgbClr val="2B8D3A"/>
                </a:solidFill>
                <a:latin typeface="Times New Roman" panose="02020603050405020304" pitchFamily="18" charset="0"/>
                <a:cs typeface="Times New Roman" panose="02020603050405020304" pitchFamily="18" charset="0"/>
              </a:rPr>
              <a:t> </a:t>
            </a:r>
            <a:r>
              <a:rPr lang="en-US" sz="2800" b="1" dirty="0" err="1">
                <a:solidFill>
                  <a:srgbClr val="2B8D3A"/>
                </a:solidFill>
                <a:latin typeface="Times New Roman" panose="02020603050405020304" pitchFamily="18" charset="0"/>
                <a:cs typeface="Times New Roman" panose="02020603050405020304" pitchFamily="18" charset="0"/>
              </a:rPr>
              <a:t>thành</a:t>
            </a:r>
            <a:r>
              <a:rPr lang="en-US" sz="2800" b="1" dirty="0">
                <a:solidFill>
                  <a:srgbClr val="2B8D3A"/>
                </a:solidFill>
                <a:latin typeface="Times New Roman" panose="02020603050405020304" pitchFamily="18" charset="0"/>
                <a:cs typeface="Times New Roman" panose="02020603050405020304" pitchFamily="18" charset="0"/>
              </a:rPr>
              <a:t> </a:t>
            </a:r>
            <a:r>
              <a:rPr lang="en-US" sz="2800" b="1" dirty="0">
                <a:solidFill>
                  <a:srgbClr val="C00000"/>
                </a:solidFill>
                <a:latin typeface="Times New Roman" panose="02020603050405020304" pitchFamily="18" charset="0"/>
                <a:cs typeface="Times New Roman" panose="02020603050405020304" pitchFamily="18" charset="0"/>
              </a:rPr>
              <a:t>MƯA</a:t>
            </a:r>
          </a:p>
        </p:txBody>
      </p:sp>
      <p:sp>
        <p:nvSpPr>
          <p:cNvPr id="8" name="Rectangle: Rounded Corners 7">
            <a:extLst>
              <a:ext uri="{FF2B5EF4-FFF2-40B4-BE49-F238E27FC236}">
                <a16:creationId xmlns:a16="http://schemas.microsoft.com/office/drawing/2014/main" id="{53C967EF-6321-45EB-B34B-D99D778ACFBD}"/>
              </a:ext>
            </a:extLst>
          </p:cNvPr>
          <p:cNvSpPr/>
          <p:nvPr/>
        </p:nvSpPr>
        <p:spPr>
          <a:xfrm>
            <a:off x="269940" y="5139543"/>
            <a:ext cx="2077756" cy="810868"/>
          </a:xfrm>
          <a:prstGeom prst="roundRect">
            <a:avLst/>
          </a:prstGeom>
          <a:solidFill>
            <a:schemeClr val="accent4">
              <a:lumMod val="40000"/>
              <a:lumOff val="6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Times New Roman" panose="02020603050405020304" pitchFamily="18" charset="0"/>
                <a:cs typeface="Times New Roman" panose="02020603050405020304" pitchFamily="18" charset="0"/>
              </a:rPr>
              <a:t>Viết</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vào</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bảng</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nhóm</a:t>
            </a:r>
            <a:endParaRPr lang="en-US" sz="2600" b="1" dirty="0">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7">
            <a:extLst>
              <a:ext uri="{FF2B5EF4-FFF2-40B4-BE49-F238E27FC236}">
                <a16:creationId xmlns:a16="http://schemas.microsoft.com/office/drawing/2014/main" id="{D5397E9F-57CE-4CBC-BF7D-C7F3ACC44961}"/>
              </a:ext>
            </a:extLst>
          </p:cNvPr>
          <p:cNvSpPr/>
          <p:nvPr/>
        </p:nvSpPr>
        <p:spPr>
          <a:xfrm>
            <a:off x="269940" y="6076346"/>
            <a:ext cx="2077756" cy="714631"/>
          </a:xfrm>
          <a:prstGeom prst="roundRect">
            <a:avLst/>
          </a:prstGeom>
          <a:solidFill>
            <a:schemeClr val="accent4">
              <a:lumMod val="40000"/>
              <a:lumOff val="6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tx1"/>
                </a:solidFill>
                <a:latin typeface="Times New Roman" panose="02020603050405020304" pitchFamily="18" charset="0"/>
                <a:cs typeface="Times New Roman" panose="02020603050405020304" pitchFamily="18" charset="0"/>
              </a:rPr>
              <a:t>1 PHÚT</a:t>
            </a:r>
          </a:p>
        </p:txBody>
      </p:sp>
      <p:pic>
        <p:nvPicPr>
          <p:cNvPr id="10" name="Picture 2" descr="Giấy Mở Rộng Biểu Tượng - Véc tơ bút và giấy png tải về - Miễn phí trong  suốt Góc png Tải về.">
            <a:extLst>
              <a:ext uri="{FF2B5EF4-FFF2-40B4-BE49-F238E27FC236}">
                <a16:creationId xmlns:a16="http://schemas.microsoft.com/office/drawing/2014/main" id="{E563379A-F467-4019-AC1D-DBC6B18287CD}"/>
              </a:ext>
            </a:extLst>
          </p:cNvPr>
          <p:cNvPicPr>
            <a:picLocks noChangeAspect="1" noChangeArrowheads="1"/>
          </p:cNvPicPr>
          <p:nvPr/>
        </p:nvPicPr>
        <p:blipFill rotWithShape="1">
          <a:blip r:embed="rId6" cstate="hqprint">
            <a:extLst>
              <a:ext uri="{BEBA8EAE-BF5A-486C-A8C5-ECC9F3942E4B}">
                <a14:imgProps xmlns:a14="http://schemas.microsoft.com/office/drawing/2010/main">
                  <a14:imgLayer r:embed="rId7">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2496894" y="5139543"/>
            <a:ext cx="748109" cy="77187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id="{A502EEEF-18B8-4A77-9404-58674D215B1E}"/>
              </a:ext>
            </a:extLst>
          </p:cNvPr>
          <p:cNvPicPr>
            <a:picLocks noChangeAspect="1" noChangeArrowheads="1"/>
          </p:cNvPicPr>
          <p:nvPr/>
        </p:nvPicPr>
        <p:blipFill rotWithShape="1">
          <a:blip r:embed="rId8" cstate="hqprint">
            <a:extLst>
              <a:ext uri="{BEBA8EAE-BF5A-486C-A8C5-ECC9F3942E4B}">
                <a14:imgProps xmlns:a14="http://schemas.microsoft.com/office/drawing/2010/main">
                  <a14:imgLayer r:embed="rId9">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p:blipFill>
        <p:spPr bwMode="auto">
          <a:xfrm>
            <a:off x="2460682" y="6023315"/>
            <a:ext cx="784321" cy="76766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7">
            <a:extLst>
              <a:ext uri="{FF2B5EF4-FFF2-40B4-BE49-F238E27FC236}">
                <a16:creationId xmlns:a16="http://schemas.microsoft.com/office/drawing/2014/main" id="{53C967EF-6321-45EB-B34B-D99D778ACFBD}"/>
              </a:ext>
            </a:extLst>
          </p:cNvPr>
          <p:cNvSpPr/>
          <p:nvPr/>
        </p:nvSpPr>
        <p:spPr>
          <a:xfrm>
            <a:off x="3394201" y="5139543"/>
            <a:ext cx="2263649" cy="1651434"/>
          </a:xfrm>
          <a:prstGeom prst="roundRect">
            <a:avLst/>
          </a:prstGeom>
          <a:solidFill>
            <a:schemeClr val="accent4">
              <a:lumMod val="40000"/>
              <a:lumOff val="6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Times New Roman" panose="02020603050405020304" pitchFamily="18" charset="0"/>
                <a:cs typeface="Times New Roman" panose="02020603050405020304" pitchFamily="18" charset="0"/>
              </a:rPr>
              <a:t>Hết</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giờ</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đồng</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loạt</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giơ</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bảng</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nhóm</a:t>
            </a:r>
            <a:endParaRPr lang="en-US" sz="2600" b="1" dirty="0">
              <a:solidFill>
                <a:schemeClr val="tx1"/>
              </a:solidFill>
              <a:latin typeface="Times New Roman" panose="02020603050405020304" pitchFamily="18" charset="0"/>
              <a:cs typeface="Times New Roman" panose="02020603050405020304" pitchFamily="18" charset="0"/>
            </a:endParaRPr>
          </a:p>
        </p:txBody>
      </p:sp>
      <p:grpSp>
        <p:nvGrpSpPr>
          <p:cNvPr id="13" name="Group 12"/>
          <p:cNvGrpSpPr/>
          <p:nvPr/>
        </p:nvGrpSpPr>
        <p:grpSpPr>
          <a:xfrm>
            <a:off x="2411454" y="36782"/>
            <a:ext cx="6984244" cy="1062125"/>
            <a:chOff x="317307" y="45026"/>
            <a:chExt cx="6984244" cy="1062125"/>
          </a:xfrm>
        </p:grpSpPr>
        <p:sp>
          <p:nvSpPr>
            <p:cNvPr id="15" name="Rectangle 14">
              <a:extLst>
                <a:ext uri="{FF2B5EF4-FFF2-40B4-BE49-F238E27FC236}">
                  <a16:creationId xmlns:a16="http://schemas.microsoft.com/office/drawing/2014/main" id="{811A0B4B-DAAA-41E7-BB47-BCC17608E29F}"/>
                </a:ext>
              </a:extLst>
            </p:cNvPr>
            <p:cNvSpPr/>
            <p:nvPr/>
          </p:nvSpPr>
          <p:spPr>
            <a:xfrm>
              <a:off x="580573" y="91488"/>
              <a:ext cx="6720978" cy="1015663"/>
            </a:xfrm>
            <a:prstGeom prst="rect">
              <a:avLst/>
            </a:prstGeom>
            <a:solidFill>
              <a:srgbClr val="2B8D3A"/>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54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2. </a:t>
              </a:r>
              <a:r>
                <a:rPr lang="en-US" sz="54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MÂY VÀ MƯA</a:t>
              </a:r>
              <a:endParaRPr lang="en-US" sz="48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pic>
          <p:nvPicPr>
            <p:cNvPr id="16" name="Picture 2" descr="Round Rain Icon Design, Rain Icons, Round Icons, Rain PNG Transparent  Clipart Image and PSD File for Free Download"/>
            <p:cNvPicPr>
              <a:picLocks noChangeAspect="1" noChangeArrowheads="1"/>
            </p:cNvPicPr>
            <p:nvPr/>
          </p:nvPicPr>
          <p:blipFill rotWithShape="1">
            <a:blip r:embed="rId10" cstate="hqprint">
              <a:extLst>
                <a:ext uri="{28A0092B-C50C-407E-A947-70E740481C1C}">
                  <a14:useLocalDpi xmlns:a14="http://schemas.microsoft.com/office/drawing/2010/main" val="0"/>
                </a:ext>
              </a:extLst>
            </a:blip>
            <a:srcRect l="2960" t="2884" r="6371" b="6211"/>
            <a:stretch/>
          </p:blipFill>
          <p:spPr bwMode="auto">
            <a:xfrm>
              <a:off x="317307" y="45026"/>
              <a:ext cx="1037050" cy="103975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pic>
        <p:nvPicPr>
          <p:cNvPr id="17" name="Picture 4" descr="Mưa png | PNGEgg"/>
          <p:cNvPicPr>
            <a:picLocks noChangeAspect="1" noChangeArrowheads="1"/>
          </p:cNvPicPr>
          <p:nvPr/>
        </p:nvPicPr>
        <p:blipFill>
          <a:blip r:embed="rId11">
            <a:extLst>
              <a:ext uri="{28A0092B-C50C-407E-A947-70E740481C1C}">
                <a14:useLocalDpi xmlns:a14="http://schemas.microsoft.com/office/drawing/2010/main" val="0"/>
              </a:ext>
            </a:extLst>
          </a:blip>
          <a:srcRect l="24353" t="5507" r="20915" b="4739"/>
          <a:stretch>
            <a:fillRect/>
          </a:stretch>
        </p:blipFill>
        <p:spPr bwMode="auto">
          <a:xfrm>
            <a:off x="10027981" y="47252"/>
            <a:ext cx="1544893" cy="1155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549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par>
                                <p:cTn id="23" presetID="16" presetClass="entr" presetSubtype="21" fill="hold" nodeType="withEffect">
                                  <p:stCondLst>
                                    <p:cond delay="0"/>
                                  </p:stCondLst>
                                  <p:childTnLst>
                                    <p:set>
                                      <p:cBhvr>
                                        <p:cTn id="24" dur="1" fill="hold">
                                          <p:stCondLst>
                                            <p:cond delay="0"/>
                                          </p:stCondLst>
                                        </p:cTn>
                                        <p:tgtEl>
                                          <p:spTgt spid="6150"/>
                                        </p:tgtEl>
                                        <p:attrNameLst>
                                          <p:attrName>style.visibility</p:attrName>
                                        </p:attrNameLst>
                                      </p:cBhvr>
                                      <p:to>
                                        <p:strVal val="visible"/>
                                      </p:to>
                                    </p:set>
                                    <p:animEffect transition="in" filter="barn(inVertical)">
                                      <p:cBhvr>
                                        <p:cTn id="25" dur="500"/>
                                        <p:tgtEl>
                                          <p:spTgt spid="615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par>
                                <p:cTn id="31" presetID="16" presetClass="entr" presetSubtype="21"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7" grpId="0"/>
      <p:bldP spid="8" grpId="0" animBg="1"/>
      <p:bldP spid="9"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7">
            <a:extLst>
              <a:ext uri="{FF2B5EF4-FFF2-40B4-BE49-F238E27FC236}">
                <a16:creationId xmlns:a16="http://schemas.microsoft.com/office/drawing/2014/main" id="{BE55959A-1F2C-46C2-9FCD-F989F5DD87B7}"/>
              </a:ext>
            </a:extLst>
          </p:cNvPr>
          <p:cNvSpPr/>
          <p:nvPr/>
        </p:nvSpPr>
        <p:spPr>
          <a:xfrm>
            <a:off x="145773" y="3953800"/>
            <a:ext cx="1983779" cy="1401957"/>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Times New Roman" panose="02020603050405020304" pitchFamily="18" charset="0"/>
                <a:cs typeface="Times New Roman" panose="02020603050405020304" pitchFamily="18" charset="0"/>
              </a:rPr>
              <a:t>Hoạt</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động</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cặp</a:t>
            </a:r>
            <a:endParaRPr lang="en-US" sz="2600" b="1" dirty="0">
              <a:solidFill>
                <a:schemeClr val="tx1"/>
              </a:solidFill>
              <a:latin typeface="Times New Roman" panose="02020603050405020304" pitchFamily="18" charset="0"/>
              <a:cs typeface="Times New Roman" panose="02020603050405020304" pitchFamily="18" charset="0"/>
            </a:endParaRPr>
          </a:p>
        </p:txBody>
      </p:sp>
      <p:sp>
        <p:nvSpPr>
          <p:cNvPr id="7" name="Rectangle: Rounded Corners 7">
            <a:extLst>
              <a:ext uri="{FF2B5EF4-FFF2-40B4-BE49-F238E27FC236}">
                <a16:creationId xmlns:a16="http://schemas.microsoft.com/office/drawing/2014/main" id="{53C967EF-6321-45EB-B34B-D99D778ACFBD}"/>
              </a:ext>
            </a:extLst>
          </p:cNvPr>
          <p:cNvSpPr/>
          <p:nvPr/>
        </p:nvSpPr>
        <p:spPr>
          <a:xfrm>
            <a:off x="2322627" y="3949147"/>
            <a:ext cx="2077756" cy="1401957"/>
          </a:xfrm>
          <a:prstGeom prst="roundRect">
            <a:avLst/>
          </a:prstGeom>
          <a:solidFill>
            <a:schemeClr val="accent4">
              <a:lumMod val="40000"/>
              <a:lumOff val="6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Times New Roman" panose="02020603050405020304" pitchFamily="18" charset="0"/>
                <a:cs typeface="Times New Roman" panose="02020603050405020304" pitchFamily="18" charset="0"/>
              </a:rPr>
              <a:t>Chuẩn</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bị</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bút</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giấy</a:t>
            </a:r>
            <a:r>
              <a:rPr lang="en-US" sz="2600" b="1" dirty="0">
                <a:solidFill>
                  <a:schemeClr val="tx1"/>
                </a:solidFill>
                <a:latin typeface="Times New Roman" panose="02020603050405020304" pitchFamily="18" charset="0"/>
                <a:cs typeface="Times New Roman" panose="02020603050405020304" pitchFamily="18" charset="0"/>
              </a:rPr>
              <a:t> note</a:t>
            </a:r>
          </a:p>
        </p:txBody>
      </p:sp>
      <p:sp>
        <p:nvSpPr>
          <p:cNvPr id="10" name="Rectangle: Rounded Corners 7">
            <a:extLst>
              <a:ext uri="{FF2B5EF4-FFF2-40B4-BE49-F238E27FC236}">
                <a16:creationId xmlns:a16="http://schemas.microsoft.com/office/drawing/2014/main" id="{3582B86B-BF97-4986-B5E7-3EF41E0CF4DB}"/>
              </a:ext>
            </a:extLst>
          </p:cNvPr>
          <p:cNvSpPr/>
          <p:nvPr/>
        </p:nvSpPr>
        <p:spPr>
          <a:xfrm>
            <a:off x="4526623" y="3949146"/>
            <a:ext cx="2968346" cy="1401955"/>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Times New Roman" panose="02020603050405020304" pitchFamily="18" charset="0"/>
                <a:cs typeface="Times New Roman" panose="02020603050405020304" pitchFamily="18" charset="0"/>
              </a:rPr>
              <a:t>Trả</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lời</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câu</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hỏi</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liên</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quan</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đến</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hình</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và</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lược</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đồ</a:t>
            </a:r>
            <a:endParaRPr lang="en-US" sz="2600" b="1" dirty="0">
              <a:solidFill>
                <a:schemeClr val="tx1"/>
              </a:solidFill>
              <a:latin typeface="Times New Roman" panose="02020603050405020304" pitchFamily="18" charset="0"/>
              <a:cs typeface="Times New Roman" panose="02020603050405020304" pitchFamily="18" charset="0"/>
            </a:endParaRPr>
          </a:p>
        </p:txBody>
      </p:sp>
      <p:sp>
        <p:nvSpPr>
          <p:cNvPr id="12" name="Rectangle: Rounded Corners 7">
            <a:extLst>
              <a:ext uri="{FF2B5EF4-FFF2-40B4-BE49-F238E27FC236}">
                <a16:creationId xmlns:a16="http://schemas.microsoft.com/office/drawing/2014/main" id="{D5397E9F-57CE-4CBC-BF7D-C7F3ACC44961}"/>
              </a:ext>
            </a:extLst>
          </p:cNvPr>
          <p:cNvSpPr/>
          <p:nvPr/>
        </p:nvSpPr>
        <p:spPr>
          <a:xfrm>
            <a:off x="7635064" y="3949145"/>
            <a:ext cx="2093874" cy="1401957"/>
          </a:xfrm>
          <a:prstGeom prst="roundRect">
            <a:avLst/>
          </a:prstGeom>
          <a:solidFill>
            <a:schemeClr val="accent4">
              <a:lumMod val="40000"/>
              <a:lumOff val="6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Times New Roman" panose="02020603050405020304" pitchFamily="18" charset="0"/>
                <a:cs typeface="Times New Roman" panose="02020603050405020304" pitchFamily="18" charset="0"/>
              </a:rPr>
              <a:t>Thời</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gian</a:t>
            </a:r>
            <a:r>
              <a:rPr lang="en-US" sz="2600" b="1" dirty="0">
                <a:solidFill>
                  <a:schemeClr val="tx1"/>
                </a:solidFill>
                <a:latin typeface="Times New Roman" panose="02020603050405020304" pitchFamily="18" charset="0"/>
                <a:cs typeface="Times New Roman" panose="02020603050405020304" pitchFamily="18" charset="0"/>
              </a:rPr>
              <a:t>: 5 PHÚT</a:t>
            </a:r>
          </a:p>
        </p:txBody>
      </p:sp>
      <p:sp>
        <p:nvSpPr>
          <p:cNvPr id="13" name="Rectangle: Rounded Corners 7">
            <a:extLst>
              <a:ext uri="{FF2B5EF4-FFF2-40B4-BE49-F238E27FC236}">
                <a16:creationId xmlns:a16="http://schemas.microsoft.com/office/drawing/2014/main" id="{C22CBC91-7E69-41A0-A1C7-59D20020A212}"/>
              </a:ext>
            </a:extLst>
          </p:cNvPr>
          <p:cNvSpPr/>
          <p:nvPr/>
        </p:nvSpPr>
        <p:spPr>
          <a:xfrm>
            <a:off x="9881537" y="3949144"/>
            <a:ext cx="2247820" cy="1401957"/>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Times New Roman" panose="02020603050405020304" pitchFamily="18" charset="0"/>
                <a:cs typeface="Times New Roman" panose="02020603050405020304" pitchFamily="18" charset="0"/>
              </a:rPr>
              <a:t>Hết</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giờ</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các</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cặp</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trình</a:t>
            </a:r>
            <a:endParaRPr lang="en-US" sz="2600" b="1" dirty="0">
              <a:solidFill>
                <a:schemeClr val="tx1"/>
              </a:solidFill>
              <a:latin typeface="Times New Roman" panose="02020603050405020304" pitchFamily="18" charset="0"/>
              <a:cs typeface="Times New Roman" panose="02020603050405020304" pitchFamily="18" charset="0"/>
            </a:endParaRPr>
          </a:p>
        </p:txBody>
      </p:sp>
      <p:pic>
        <p:nvPicPr>
          <p:cNvPr id="14" name="Picture 2" descr="Galeria - ícones de natureza grátis">
            <a:extLst>
              <a:ext uri="{FF2B5EF4-FFF2-40B4-BE49-F238E27FC236}">
                <a16:creationId xmlns:a16="http://schemas.microsoft.com/office/drawing/2014/main" id="{D788C6DA-1120-4008-9FA8-DA4CC712E4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3998" y="5351101"/>
            <a:ext cx="1593595" cy="159359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iấy Mở Rộng Biểu Tượng - Véc tơ bút và giấy png tải về - Miễn phí trong  suốt Góc png Tải về.">
            <a:extLst>
              <a:ext uri="{FF2B5EF4-FFF2-40B4-BE49-F238E27FC236}">
                <a16:creationId xmlns:a16="http://schemas.microsoft.com/office/drawing/2014/main" id="{E563379A-F467-4019-AC1D-DBC6B18287CD}"/>
              </a:ext>
            </a:extLst>
          </p:cNvPr>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2760241" y="5511480"/>
            <a:ext cx="1184639" cy="12222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id="{A502EEEF-18B8-4A77-9404-58674D215B1E}"/>
              </a:ext>
            </a:extLst>
          </p:cNvPr>
          <p:cNvPicPr>
            <a:picLocks noChangeAspect="1" noChangeArrowheads="1"/>
          </p:cNvPicPr>
          <p:nvPr/>
        </p:nvPicPr>
        <p:blipFill rotWithShape="1">
          <a:blip r:embed="rId6" cstate="hqprint">
            <a:extLst>
              <a:ext uri="{BEBA8EAE-BF5A-486C-A8C5-ECC9F3942E4B}">
                <a14:imgProps xmlns:a14="http://schemas.microsoft.com/office/drawing/2010/main">
                  <a14:imgLayer r:embed="rId7">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p:blipFill>
        <p:spPr bwMode="auto">
          <a:xfrm>
            <a:off x="7993653" y="5421636"/>
            <a:ext cx="1432381" cy="140195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hampions cup icon Royalty Free Vector Image - VectorStock">
            <a:extLst>
              <a:ext uri="{FF2B5EF4-FFF2-40B4-BE49-F238E27FC236}">
                <a16:creationId xmlns:a16="http://schemas.microsoft.com/office/drawing/2014/main" id="{542EEBD3-7673-4409-AA6F-977744C80222}"/>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3889" b="91759" l="4300" r="97600">
                        <a14:foregroundMark x1="30800" y1="69167" x2="19100" y2="52315"/>
                        <a14:foregroundMark x1="19100" y1="52315" x2="19700" y2="21944"/>
                        <a14:foregroundMark x1="19700" y1="21944" x2="45300" y2="14259"/>
                        <a14:foregroundMark x1="45300" y1="14259" x2="81100" y2="30833"/>
                        <a14:foregroundMark x1="81100" y1="30833" x2="86900" y2="39630"/>
                        <a14:foregroundMark x1="94900" y1="38056" x2="97400" y2="47500"/>
                        <a14:foregroundMark x1="97400" y1="47500" x2="91600" y2="62963"/>
                        <a14:foregroundMark x1="91600" y1="62963" x2="69200" y2="74259"/>
                        <a14:foregroundMark x1="69200" y1="74259" x2="56300" y2="73611"/>
                        <a14:foregroundMark x1="56300" y1="73611" x2="55200" y2="71852"/>
                        <a14:foregroundMark x1="23900" y1="78241" x2="21600" y2="74815"/>
                        <a14:foregroundMark x1="14700" y1="65463" x2="11000" y2="58519"/>
                        <a14:foregroundMark x1="9900" y1="55648" x2="9100" y2="46759"/>
                        <a14:foregroundMark x1="9100" y1="46759" x2="9100" y2="46759"/>
                        <a14:foregroundMark x1="9500" y1="45833" x2="9500" y2="35741"/>
                        <a14:foregroundMark x1="9500" y1="34815" x2="10800" y2="29352"/>
                        <a14:foregroundMark x1="17400" y1="21481" x2="19900" y2="17778"/>
                        <a14:foregroundMark x1="26800" y1="11389" x2="28500" y2="10463"/>
                        <a14:foregroundMark x1="38700" y1="6389" x2="43300" y2="4815"/>
                        <a14:foregroundMark x1="43500" y1="4815" x2="47900" y2="5185"/>
                        <a14:foregroundMark x1="56300" y1="3889" x2="58300" y2="4630"/>
                        <a14:foregroundMark x1="63600" y1="7963" x2="65200" y2="8889"/>
                        <a14:foregroundMark x1="97600" y1="47130" x2="97600" y2="47130"/>
                        <a14:foregroundMark x1="95300" y1="35370" x2="94200" y2="32685"/>
                        <a14:foregroundMark x1="97600" y1="50463" x2="97600" y2="50463"/>
                        <a14:foregroundMark x1="4300" y1="47963" x2="4300" y2="47963"/>
                        <a14:foregroundMark x1="5800" y1="44259" x2="7600" y2="41759"/>
                        <a14:foregroundMark x1="5300" y1="33796" x2="5100" y2="34352"/>
                        <a14:foregroundMark x1="48700" y1="91204" x2="49200" y2="91759"/>
                      </a14:backgroundRemoval>
                    </a14:imgEffect>
                  </a14:imgLayer>
                </a14:imgProps>
              </a:ext>
              <a:ext uri="{28A0092B-C50C-407E-A947-70E740481C1C}">
                <a14:useLocalDpi xmlns:a14="http://schemas.microsoft.com/office/drawing/2010/main" val="0"/>
              </a:ext>
            </a:extLst>
          </a:blip>
          <a:srcRect/>
          <a:stretch>
            <a:fillRect/>
          </a:stretch>
        </p:blipFill>
        <p:spPr bwMode="auto">
          <a:xfrm>
            <a:off x="10418336" y="5421636"/>
            <a:ext cx="1337979" cy="1445017"/>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Connector 18">
            <a:extLst>
              <a:ext uri="{FF2B5EF4-FFF2-40B4-BE49-F238E27FC236}">
                <a16:creationId xmlns:a16="http://schemas.microsoft.com/office/drawing/2014/main" id="{02A4E065-26AE-42DA-9D35-367AC0CC99D8}"/>
              </a:ext>
            </a:extLst>
          </p:cNvPr>
          <p:cNvCxnSpPr/>
          <p:nvPr/>
        </p:nvCxnSpPr>
        <p:spPr>
          <a:xfrm>
            <a:off x="0" y="3763617"/>
            <a:ext cx="12192000" cy="0"/>
          </a:xfrm>
          <a:prstGeom prst="line">
            <a:avLst/>
          </a:prstGeom>
          <a:ln w="28575">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D493815-81D7-4DFB-BC03-7ABE761D9402}"/>
              </a:ext>
            </a:extLst>
          </p:cNvPr>
          <p:cNvCxnSpPr>
            <a:cxnSpLocks/>
          </p:cNvCxnSpPr>
          <p:nvPr/>
        </p:nvCxnSpPr>
        <p:spPr>
          <a:xfrm>
            <a:off x="0" y="3807649"/>
            <a:ext cx="12192000" cy="61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2341380" y="43563"/>
            <a:ext cx="6984244" cy="1062125"/>
            <a:chOff x="317307" y="45026"/>
            <a:chExt cx="6984244" cy="1062125"/>
          </a:xfrm>
        </p:grpSpPr>
        <p:sp>
          <p:nvSpPr>
            <p:cNvPr id="18" name="Rectangle 17">
              <a:extLst>
                <a:ext uri="{FF2B5EF4-FFF2-40B4-BE49-F238E27FC236}">
                  <a16:creationId xmlns:a16="http://schemas.microsoft.com/office/drawing/2014/main" id="{811A0B4B-DAAA-41E7-BB47-BCC17608E29F}"/>
                </a:ext>
              </a:extLst>
            </p:cNvPr>
            <p:cNvSpPr/>
            <p:nvPr/>
          </p:nvSpPr>
          <p:spPr>
            <a:xfrm>
              <a:off x="580573" y="91488"/>
              <a:ext cx="6720978" cy="1015663"/>
            </a:xfrm>
            <a:prstGeom prst="rect">
              <a:avLst/>
            </a:prstGeom>
            <a:solidFill>
              <a:srgbClr val="2B8D3A"/>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54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2. </a:t>
              </a:r>
              <a:r>
                <a:rPr lang="en-US" sz="54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MÂY VÀ MƯA</a:t>
              </a:r>
              <a:endParaRPr lang="en-US" sz="48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pic>
          <p:nvPicPr>
            <p:cNvPr id="20" name="Picture 2" descr="Round Rain Icon Design, Rain Icons, Round Icons, Rain PNG Transparent  Clipart Image and PSD File for Free Download"/>
            <p:cNvPicPr>
              <a:picLocks noChangeAspect="1" noChangeArrowheads="1"/>
            </p:cNvPicPr>
            <p:nvPr/>
          </p:nvPicPr>
          <p:blipFill rotWithShape="1">
            <a:blip r:embed="rId10" cstate="hqprint">
              <a:extLst>
                <a:ext uri="{28A0092B-C50C-407E-A947-70E740481C1C}">
                  <a14:useLocalDpi xmlns:a14="http://schemas.microsoft.com/office/drawing/2010/main" val="0"/>
                </a:ext>
              </a:extLst>
            </a:blip>
            <a:srcRect l="2960" t="2884" r="6371" b="6211"/>
            <a:stretch/>
          </p:blipFill>
          <p:spPr bwMode="auto">
            <a:xfrm>
              <a:off x="317307" y="45026"/>
              <a:ext cx="1037050" cy="103975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sp>
        <p:nvSpPr>
          <p:cNvPr id="22" name="Rectangle: Rounded Corners 7">
            <a:extLst>
              <a:ext uri="{FF2B5EF4-FFF2-40B4-BE49-F238E27FC236}">
                <a16:creationId xmlns:a16="http://schemas.microsoft.com/office/drawing/2014/main" id="{D6CE6303-3C40-4361-9869-64BB994762E1}"/>
              </a:ext>
            </a:extLst>
          </p:cNvPr>
          <p:cNvSpPr/>
          <p:nvPr/>
        </p:nvSpPr>
        <p:spPr>
          <a:xfrm>
            <a:off x="523470" y="1571443"/>
            <a:ext cx="10883329" cy="1750019"/>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dirty="0">
                <a:solidFill>
                  <a:srgbClr val="2B8D3A"/>
                </a:solidFill>
                <a:latin typeface="Times New Roman" panose="02020603050405020304" pitchFamily="18" charset="0"/>
                <a:cs typeface="Times New Roman" panose="02020603050405020304" pitchFamily="18" charset="0"/>
              </a:rPr>
              <a:t>Ai </a:t>
            </a:r>
            <a:r>
              <a:rPr lang="en-US" sz="11500" b="1" dirty="0" err="1">
                <a:solidFill>
                  <a:srgbClr val="2B8D3A"/>
                </a:solidFill>
                <a:latin typeface="Times New Roman" panose="02020603050405020304" pitchFamily="18" charset="0"/>
                <a:cs typeface="Times New Roman" panose="02020603050405020304" pitchFamily="18" charset="0"/>
              </a:rPr>
              <a:t>tinh</a:t>
            </a:r>
            <a:r>
              <a:rPr lang="en-US" sz="11500" b="1" dirty="0">
                <a:solidFill>
                  <a:srgbClr val="2B8D3A"/>
                </a:solidFill>
                <a:latin typeface="Times New Roman" panose="02020603050405020304" pitchFamily="18" charset="0"/>
                <a:cs typeface="Times New Roman" panose="02020603050405020304" pitchFamily="18" charset="0"/>
              </a:rPr>
              <a:t> </a:t>
            </a:r>
            <a:r>
              <a:rPr lang="en-US" sz="11500" b="1" dirty="0" err="1">
                <a:solidFill>
                  <a:srgbClr val="2B8D3A"/>
                </a:solidFill>
                <a:latin typeface="Times New Roman" panose="02020603050405020304" pitchFamily="18" charset="0"/>
                <a:cs typeface="Times New Roman" panose="02020603050405020304" pitchFamily="18" charset="0"/>
              </a:rPr>
              <a:t>mắt</a:t>
            </a:r>
            <a:r>
              <a:rPr lang="en-US" sz="11500" b="1" dirty="0">
                <a:solidFill>
                  <a:srgbClr val="2B8D3A"/>
                </a:solidFill>
                <a:latin typeface="Times New Roman" panose="02020603050405020304" pitchFamily="18" charset="0"/>
                <a:cs typeface="Times New Roman" panose="02020603050405020304" pitchFamily="18" charset="0"/>
              </a:rPr>
              <a:t> </a:t>
            </a:r>
            <a:r>
              <a:rPr lang="en-US" sz="11500" b="1" dirty="0" err="1">
                <a:solidFill>
                  <a:srgbClr val="2B8D3A"/>
                </a:solidFill>
                <a:latin typeface="Times New Roman" panose="02020603050405020304" pitchFamily="18" charset="0"/>
                <a:cs typeface="Times New Roman" panose="02020603050405020304" pitchFamily="18" charset="0"/>
              </a:rPr>
              <a:t>hơn</a:t>
            </a:r>
            <a:endParaRPr lang="en-US" sz="11500" b="1" dirty="0">
              <a:solidFill>
                <a:srgbClr val="2B8D3A"/>
              </a:solidFill>
              <a:latin typeface="Times New Roman" panose="02020603050405020304" pitchFamily="18" charset="0"/>
              <a:cs typeface="Times New Roman" panose="02020603050405020304" pitchFamily="18" charset="0"/>
            </a:endParaRPr>
          </a:p>
        </p:txBody>
      </p:sp>
      <p:sp>
        <p:nvSpPr>
          <p:cNvPr id="23" name="Rectangle: Rounded Corners 7">
            <a:extLst>
              <a:ext uri="{FF2B5EF4-FFF2-40B4-BE49-F238E27FC236}">
                <a16:creationId xmlns:a16="http://schemas.microsoft.com/office/drawing/2014/main" id="{B947E66A-9075-41E4-BB5E-4121C57A7C22}"/>
              </a:ext>
            </a:extLst>
          </p:cNvPr>
          <p:cNvSpPr/>
          <p:nvPr/>
        </p:nvSpPr>
        <p:spPr>
          <a:xfrm>
            <a:off x="145773" y="1239389"/>
            <a:ext cx="2392859" cy="664109"/>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rgbClr val="FF0000"/>
                </a:solidFill>
                <a:latin typeface="Times New Roman" panose="02020603050405020304" pitchFamily="18" charset="0"/>
                <a:cs typeface="Times New Roman" panose="02020603050405020304" pitchFamily="18" charset="0"/>
              </a:rPr>
              <a:t>TRÒ CHƠI</a:t>
            </a:r>
          </a:p>
        </p:txBody>
      </p:sp>
      <p:pic>
        <p:nvPicPr>
          <p:cNvPr id="24" name="Picture 6" descr="SlideShare Computer Icons Presentation slide, icon, orange, presentation,  logo png | PNGWing">
            <a:extLst>
              <a:ext uri="{FF2B5EF4-FFF2-40B4-BE49-F238E27FC236}">
                <a16:creationId xmlns:a16="http://schemas.microsoft.com/office/drawing/2014/main" id="{D6FA706C-1528-49BE-967B-3327ADADAC4B}"/>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000" b="90000" l="8333" r="90556">
                        <a14:foregroundMark x1="35833" y1="77222" x2="35833" y2="77222"/>
                        <a14:foregroundMark x1="43611" y1="44444" x2="43611" y2="44444"/>
                        <a14:foregroundMark x1="64722" y1="40556" x2="64722" y2="40556"/>
                        <a14:foregroundMark x1="90556" y1="45556" x2="90556" y2="45556"/>
                        <a14:foregroundMark x1="8333" y1="46389" x2="8333" y2="46389"/>
                      </a14:backgroundRemoval>
                    </a14:imgEffect>
                  </a14:imgLayer>
                </a14:imgProps>
              </a:ext>
              <a:ext uri="{28A0092B-C50C-407E-A947-70E740481C1C}">
                <a14:useLocalDpi xmlns:a14="http://schemas.microsoft.com/office/drawing/2010/main" val="0"/>
              </a:ext>
            </a:extLst>
          </a:blip>
          <a:srcRect t="9838" b="8669"/>
          <a:stretch/>
        </p:blipFill>
        <p:spPr bwMode="auto">
          <a:xfrm>
            <a:off x="412717" y="5421636"/>
            <a:ext cx="1449890" cy="1181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60907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02A4E065-26AE-42DA-9D35-367AC0CC99D8}"/>
              </a:ext>
            </a:extLst>
          </p:cNvPr>
          <p:cNvCxnSpPr/>
          <p:nvPr/>
        </p:nvCxnSpPr>
        <p:spPr>
          <a:xfrm>
            <a:off x="0" y="2063404"/>
            <a:ext cx="12192000" cy="0"/>
          </a:xfrm>
          <a:prstGeom prst="line">
            <a:avLst/>
          </a:prstGeom>
          <a:ln w="28575">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D493815-81D7-4DFB-BC03-7ABE761D9402}"/>
              </a:ext>
            </a:extLst>
          </p:cNvPr>
          <p:cNvCxnSpPr>
            <a:cxnSpLocks/>
          </p:cNvCxnSpPr>
          <p:nvPr/>
        </p:nvCxnSpPr>
        <p:spPr>
          <a:xfrm>
            <a:off x="0" y="2194396"/>
            <a:ext cx="12192000" cy="61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Rounded Corners 7">
            <a:extLst>
              <a:ext uri="{FF2B5EF4-FFF2-40B4-BE49-F238E27FC236}">
                <a16:creationId xmlns:a16="http://schemas.microsoft.com/office/drawing/2014/main" id="{D6CE6303-3C40-4361-9869-64BB994762E1}"/>
              </a:ext>
            </a:extLst>
          </p:cNvPr>
          <p:cNvSpPr/>
          <p:nvPr/>
        </p:nvSpPr>
        <p:spPr>
          <a:xfrm>
            <a:off x="523470" y="553180"/>
            <a:ext cx="10883329" cy="1750019"/>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dirty="0">
                <a:solidFill>
                  <a:srgbClr val="2B8D3A"/>
                </a:solidFill>
                <a:latin typeface="Times New Roman" panose="02020603050405020304" pitchFamily="18" charset="0"/>
                <a:cs typeface="Times New Roman" panose="02020603050405020304" pitchFamily="18" charset="0"/>
              </a:rPr>
              <a:t>Ai </a:t>
            </a:r>
            <a:r>
              <a:rPr lang="en-US" sz="11500" b="1" dirty="0" err="1">
                <a:solidFill>
                  <a:srgbClr val="2B8D3A"/>
                </a:solidFill>
                <a:latin typeface="Times New Roman" panose="02020603050405020304" pitchFamily="18" charset="0"/>
                <a:cs typeface="Times New Roman" panose="02020603050405020304" pitchFamily="18" charset="0"/>
              </a:rPr>
              <a:t>tinh</a:t>
            </a:r>
            <a:r>
              <a:rPr lang="en-US" sz="11500" b="1" dirty="0">
                <a:solidFill>
                  <a:srgbClr val="2B8D3A"/>
                </a:solidFill>
                <a:latin typeface="Times New Roman" panose="02020603050405020304" pitchFamily="18" charset="0"/>
                <a:cs typeface="Times New Roman" panose="02020603050405020304" pitchFamily="18" charset="0"/>
              </a:rPr>
              <a:t> </a:t>
            </a:r>
            <a:r>
              <a:rPr lang="en-US" sz="11500" b="1" dirty="0" err="1">
                <a:solidFill>
                  <a:srgbClr val="2B8D3A"/>
                </a:solidFill>
                <a:latin typeface="Times New Roman" panose="02020603050405020304" pitchFamily="18" charset="0"/>
                <a:cs typeface="Times New Roman" panose="02020603050405020304" pitchFamily="18" charset="0"/>
              </a:rPr>
              <a:t>mắt</a:t>
            </a:r>
            <a:r>
              <a:rPr lang="en-US" sz="11500" b="1" dirty="0">
                <a:solidFill>
                  <a:srgbClr val="2B8D3A"/>
                </a:solidFill>
                <a:latin typeface="Times New Roman" panose="02020603050405020304" pitchFamily="18" charset="0"/>
                <a:cs typeface="Times New Roman" panose="02020603050405020304" pitchFamily="18" charset="0"/>
              </a:rPr>
              <a:t> </a:t>
            </a:r>
            <a:r>
              <a:rPr lang="en-US" sz="11500" b="1" dirty="0" err="1">
                <a:solidFill>
                  <a:srgbClr val="2B8D3A"/>
                </a:solidFill>
                <a:latin typeface="Times New Roman" panose="02020603050405020304" pitchFamily="18" charset="0"/>
                <a:cs typeface="Times New Roman" panose="02020603050405020304" pitchFamily="18" charset="0"/>
              </a:rPr>
              <a:t>hơn</a:t>
            </a:r>
            <a:endParaRPr lang="en-US" sz="11500" b="1" dirty="0">
              <a:solidFill>
                <a:srgbClr val="2B8D3A"/>
              </a:solidFill>
              <a:latin typeface="Times New Roman" panose="02020603050405020304" pitchFamily="18" charset="0"/>
              <a:cs typeface="Times New Roman" panose="02020603050405020304" pitchFamily="18" charset="0"/>
            </a:endParaRPr>
          </a:p>
        </p:txBody>
      </p:sp>
      <p:sp>
        <p:nvSpPr>
          <p:cNvPr id="23" name="Rectangle: Rounded Corners 7">
            <a:extLst>
              <a:ext uri="{FF2B5EF4-FFF2-40B4-BE49-F238E27FC236}">
                <a16:creationId xmlns:a16="http://schemas.microsoft.com/office/drawing/2014/main" id="{B947E66A-9075-41E4-BB5E-4121C57A7C22}"/>
              </a:ext>
            </a:extLst>
          </p:cNvPr>
          <p:cNvSpPr/>
          <p:nvPr/>
        </p:nvSpPr>
        <p:spPr>
          <a:xfrm>
            <a:off x="145773" y="221126"/>
            <a:ext cx="2392859" cy="664109"/>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rgbClr val="FF0000"/>
                </a:solidFill>
                <a:latin typeface="Times New Roman" panose="02020603050405020304" pitchFamily="18" charset="0"/>
                <a:cs typeface="Times New Roman" panose="02020603050405020304" pitchFamily="18" charset="0"/>
              </a:rPr>
              <a:t>TRÒ CHƠI</a:t>
            </a:r>
          </a:p>
        </p:txBody>
      </p:sp>
      <p:pic>
        <p:nvPicPr>
          <p:cNvPr id="12290" name="Picture 1"/>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828" b="97129" l="8850" r="95133">
                        <a14:foregroundMark x1="14602" y1="37799" x2="14602" y2="37799"/>
                        <a14:foregroundMark x1="15929" y1="29187" x2="16372" y2="25359"/>
                        <a14:foregroundMark x1="22124" y1="11005" x2="87168" y2="28708"/>
                        <a14:foregroundMark x1="13717" y1="17225" x2="8850" y2="61244"/>
                        <a14:foregroundMark x1="12389" y1="79426" x2="11504" y2="78947"/>
                        <a14:foregroundMark x1="11062" y1="77512" x2="11062" y2="77512"/>
                        <a14:foregroundMark x1="10619" y1="77033" x2="10619" y2="77033"/>
                        <a14:foregroundMark x1="34956" y1="83732" x2="34956" y2="83732"/>
                        <a14:foregroundMark x1="34956" y1="83732" x2="34956" y2="83732"/>
                        <a14:foregroundMark x1="34956" y1="83732" x2="34956" y2="83732"/>
                        <a14:foregroundMark x1="34956" y1="83732" x2="34956" y2="83732"/>
                        <a14:foregroundMark x1="77876" y1="88517" x2="77876" y2="88517"/>
                        <a14:foregroundMark x1="82301" y1="62201" x2="82301" y2="62201"/>
                        <a14:foregroundMark x1="82301" y1="62201" x2="82301" y2="62201"/>
                        <a14:foregroundMark x1="91593" y1="61722" x2="91593" y2="61722"/>
                        <a14:foregroundMark x1="91593" y1="61244" x2="91593" y2="61244"/>
                        <a14:foregroundMark x1="95133" y1="26316" x2="95133" y2="26316"/>
                        <a14:foregroundMark x1="94690" y1="24880" x2="94690" y2="24880"/>
                        <a14:foregroundMark x1="82301" y1="14354" x2="82301" y2="14354"/>
                        <a14:foregroundMark x1="82301" y1="13876" x2="82301" y2="13876"/>
                        <a14:foregroundMark x1="16814" y1="6220" x2="16814" y2="6220"/>
                        <a14:foregroundMark x1="16814" y1="6220" x2="16814" y2="6220"/>
                        <a14:foregroundMark x1="54425" y1="11005" x2="54425" y2="11005"/>
                        <a14:foregroundMark x1="54867" y1="11005" x2="54867" y2="11005"/>
                        <a14:foregroundMark x1="69912" y1="14354" x2="69912" y2="14354"/>
                        <a14:foregroundMark x1="69912" y1="14354" x2="69912" y2="14354"/>
                        <a14:foregroundMark x1="89823" y1="16746" x2="89823" y2="16746"/>
                        <a14:foregroundMark x1="89823" y1="16746" x2="89823" y2="16746"/>
                        <a14:foregroundMark x1="89823" y1="16268" x2="89823" y2="16268"/>
                        <a14:foregroundMark x1="74779" y1="13397" x2="74779" y2="13397"/>
                        <a14:foregroundMark x1="74779" y1="13397" x2="74779" y2="13397"/>
                        <a14:foregroundMark x1="55310" y1="11483" x2="55310" y2="11483"/>
                        <a14:foregroundMark x1="55310" y1="11483" x2="55310" y2="11483"/>
                        <a14:foregroundMark x1="50442" y1="10526" x2="49115" y2="10526"/>
                        <a14:foregroundMark x1="43805" y1="10526" x2="43805" y2="10526"/>
                        <a14:foregroundMark x1="43805" y1="10526" x2="43805" y2="10526"/>
                        <a14:foregroundMark x1="30973" y1="3828" x2="30973" y2="3828"/>
                        <a14:foregroundMark x1="63274" y1="12440" x2="63274" y2="12440"/>
                        <a14:foregroundMark x1="82743" y1="93780" x2="82743" y2="93780"/>
                        <a14:foregroundMark x1="83628" y1="97129" x2="83628" y2="97129"/>
                      </a14:backgroundRemoval>
                    </a14:imgEffect>
                    <a14:imgEffect>
                      <a14:sharpenSoften amount="50000"/>
                    </a14:imgEffect>
                  </a14:imgLayer>
                </a14:imgProps>
              </a:ext>
              <a:ext uri="{28A0092B-C50C-407E-A947-70E740481C1C}">
                <a14:useLocalDpi xmlns:a14="http://schemas.microsoft.com/office/drawing/2010/main" val="0"/>
              </a:ext>
            </a:extLst>
          </a:blip>
          <a:srcRect l="5550" t="4305" r="5352" b="3993"/>
          <a:stretch/>
        </p:blipFill>
        <p:spPr bwMode="auto">
          <a:xfrm>
            <a:off x="4556548" y="2661305"/>
            <a:ext cx="3191346" cy="3014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a:extLst>
              <a:ext uri="{FF2B5EF4-FFF2-40B4-BE49-F238E27FC236}">
                <a16:creationId xmlns:a16="http://schemas.microsoft.com/office/drawing/2014/main" id="{03DA20BE-9F29-46E5-808E-7356F4F72644}"/>
              </a:ext>
            </a:extLst>
          </p:cNvPr>
          <p:cNvSpPr/>
          <p:nvPr/>
        </p:nvSpPr>
        <p:spPr>
          <a:xfrm>
            <a:off x="94392" y="2553580"/>
            <a:ext cx="4347855" cy="3746255"/>
          </a:xfrm>
          <a:prstGeom prst="rect">
            <a:avLst/>
          </a:prstGeom>
          <a:solidFill>
            <a:srgbClr val="ECFF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6" name="Lưu đồ: Điểm Kết Thúc 147">
            <a:extLst>
              <a:ext uri="{FF2B5EF4-FFF2-40B4-BE49-F238E27FC236}">
                <a16:creationId xmlns:a16="http://schemas.microsoft.com/office/drawing/2014/main" id="{05461557-442F-4F94-AF09-A5C02FFACD0D}"/>
              </a:ext>
            </a:extLst>
          </p:cNvPr>
          <p:cNvSpPr/>
          <p:nvPr/>
        </p:nvSpPr>
        <p:spPr>
          <a:xfrm>
            <a:off x="1011640" y="2307499"/>
            <a:ext cx="2537299" cy="492163"/>
          </a:xfrm>
          <a:prstGeom prst="flowChartTerminator">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Nhiệm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vụ</a:t>
            </a:r>
            <a:r>
              <a:rPr lang="en-US" sz="2800" dirty="0">
                <a:latin typeface="Times New Roman" panose="02020603050405020304" pitchFamily="18" charset="0"/>
                <a:cs typeface="Times New Roman" panose="02020603050405020304" pitchFamily="18" charset="0"/>
              </a:rPr>
              <a:t> 1</a:t>
            </a:r>
          </a:p>
        </p:txBody>
      </p:sp>
      <p:sp>
        <p:nvSpPr>
          <p:cNvPr id="27" name="Rectangle 26"/>
          <p:cNvSpPr/>
          <p:nvPr/>
        </p:nvSpPr>
        <p:spPr>
          <a:xfrm>
            <a:off x="208693" y="2889671"/>
            <a:ext cx="4233554" cy="3410164"/>
          </a:xfrm>
          <a:prstGeom prst="rect">
            <a:avLst/>
          </a:prstGeom>
        </p:spPr>
        <p:txBody>
          <a:bodyPr wrap="square">
            <a:spAutoFit/>
          </a:bodyPr>
          <a:lstStyle/>
          <a:p>
            <a:pPr algn="just">
              <a:lnSpc>
                <a:spcPct val="110000"/>
              </a:lnSpc>
            </a:pPr>
            <a:r>
              <a:rPr lang="en-US" altLang="en-US" sz="2800" b="1" dirty="0" err="1">
                <a:latin typeface="Times New Roman" panose="02020603050405020304" pitchFamily="18" charset="0"/>
                <a:cs typeface="Times New Roman" panose="02020603050405020304" pitchFamily="18" charset="0"/>
              </a:rPr>
              <a:t>Quan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sát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hình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ảnh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ẩm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kế</a:t>
            </a:r>
            <a:r>
              <a:rPr lang="en-US" altLang="en-US" sz="2800" b="1" dirty="0">
                <a:latin typeface="Times New Roman" panose="02020603050405020304" pitchFamily="18" charset="0"/>
                <a:cs typeface="Times New Roman" panose="02020603050405020304" pitchFamily="18" charset="0"/>
              </a:rPr>
              <a:t>: </a:t>
            </a:r>
          </a:p>
          <a:p>
            <a:pPr algn="just">
              <a:lnSpc>
                <a:spcPct val="110000"/>
              </a:lnSpc>
            </a:pPr>
            <a:r>
              <a:rPr lang="en-US" altLang="en-US" sz="2800" b="1" dirty="0">
                <a:latin typeface="Times New Roman" panose="02020603050405020304" pitchFamily="18" charset="0"/>
                <a:cs typeface="Times New Roman" panose="02020603050405020304" pitchFamily="18" charset="0"/>
              </a:rPr>
              <a:t>1. Cho </a:t>
            </a:r>
            <a:r>
              <a:rPr lang="en-US" altLang="en-US" sz="2800" b="1" dirty="0" err="1">
                <a:latin typeface="Times New Roman" panose="02020603050405020304" pitchFamily="18" charset="0"/>
                <a:cs typeface="Times New Roman" panose="02020603050405020304" pitchFamily="18" charset="0"/>
              </a:rPr>
              <a:t>biết</a:t>
            </a:r>
            <a:r>
              <a:rPr lang="en-US" altLang="en-US" sz="2800" b="1" dirty="0">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giá</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trị</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độ</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ẩm</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không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khí</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hiển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thị</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trên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hình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bao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nhiêu</a:t>
            </a:r>
            <a:r>
              <a:rPr lang="en-US" altLang="en-US" sz="2800" b="1" dirty="0">
                <a:latin typeface="Times New Roman" panose="02020603050405020304" pitchFamily="18" charset="0"/>
                <a:cs typeface="Times New Roman" panose="02020603050405020304" pitchFamily="18" charset="0"/>
              </a:rPr>
              <a:t>?</a:t>
            </a:r>
          </a:p>
          <a:p>
            <a:pPr algn="just">
              <a:lnSpc>
                <a:spcPct val="110000"/>
              </a:lnSpc>
            </a:pPr>
            <a:r>
              <a:rPr lang="en-US" altLang="en-US" sz="2800" b="1" dirty="0">
                <a:latin typeface="Times New Roman" panose="02020603050405020304" pitchFamily="18" charset="0"/>
                <a:cs typeface="Times New Roman" panose="02020603050405020304" pitchFamily="18" charset="0"/>
              </a:rPr>
              <a:t>2. </a:t>
            </a:r>
            <a:r>
              <a:rPr lang="en-US" altLang="en-US" sz="2800" b="1" dirty="0" err="1">
                <a:latin typeface="Times New Roman" panose="02020603050405020304" pitchFamily="18" charset="0"/>
                <a:cs typeface="Times New Roman" panose="02020603050405020304" pitchFamily="18" charset="0"/>
              </a:rPr>
              <a:t>Còn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bao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nhiêu</a:t>
            </a:r>
            <a:r>
              <a:rPr lang="en-US" altLang="en-US" sz="2800" b="1" dirty="0">
                <a:latin typeface="Times New Roman" panose="02020603050405020304" pitchFamily="18" charset="0"/>
                <a:cs typeface="Times New Roman" panose="02020603050405020304" pitchFamily="18" charset="0"/>
              </a:rPr>
              <a:t> % </a:t>
            </a:r>
            <a:r>
              <a:rPr lang="en-US" altLang="en-US" sz="2800" b="1" dirty="0" err="1">
                <a:latin typeface="Times New Roman" panose="02020603050405020304" pitchFamily="18" charset="0"/>
                <a:cs typeface="Times New Roman" panose="02020603050405020304" pitchFamily="18" charset="0"/>
              </a:rPr>
              <a:t>nữa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thì</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độ</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ẩm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không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khí</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sẽ</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đạt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mức</a:t>
            </a:r>
            <a:r>
              <a:rPr lang="en-US" altLang="en-US" sz="2800" b="1" dirty="0">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bão</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hoà</a:t>
            </a:r>
            <a:r>
              <a:rPr lang="en-US" altLang="en-US" sz="2800" b="1" dirty="0">
                <a:latin typeface="Times New Roman" panose="02020603050405020304" pitchFamily="18" charset="0"/>
                <a:cs typeface="Times New Roman" panose="02020603050405020304" pitchFamily="18" charset="0"/>
              </a:rPr>
              <a:t>?</a:t>
            </a:r>
          </a:p>
        </p:txBody>
      </p:sp>
      <p:pic>
        <p:nvPicPr>
          <p:cNvPr id="28" name="Picture 2" descr="스트 라이프 카탈로그 만화 일러스트 카탈로그 일러스트 Ppt 카탈로그, 스트라이프 카탈로그, 만화 삽화, 카탈로그 일러스트무료  다운로드를위한 PNG 및 PSD 파일"/>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500" b="91667" l="6750" r="92167">
                        <a14:foregroundMark x1="17667" y1="13833" x2="17667" y2="13833"/>
                        <a14:foregroundMark x1="24500" y1="20667" x2="24500" y2="20667"/>
                        <a14:foregroundMark x1="28750" y1="21167" x2="28750" y2="21167"/>
                        <a14:foregroundMark x1="34583" y1="22917" x2="37333" y2="22917"/>
                        <a14:foregroundMark x1="43417" y1="23417" x2="43417" y2="23417"/>
                        <a14:foregroundMark x1="45667" y1="23417" x2="45667" y2="23417"/>
                        <a14:foregroundMark x1="91417" y1="18417" x2="91417" y2="18417"/>
                        <a14:foregroundMark x1="16667" y1="6000" x2="16667" y2="6000"/>
                        <a14:foregroundMark x1="20917" y1="8833" x2="20917" y2="8833"/>
                        <a14:foregroundMark x1="19917" y1="4500" x2="19917" y2="4500"/>
                        <a14:foregroundMark x1="8583" y1="35333" x2="8583" y2="35333"/>
                        <a14:foregroundMark x1="15833" y1="65167" x2="15833" y2="65167"/>
                        <a14:foregroundMark x1="11333" y1="60333" x2="11333" y2="60333"/>
                        <a14:foregroundMark x1="11333" y1="58333" x2="11333" y2="57333"/>
                        <a14:foregroundMark x1="14333" y1="55500" x2="14333" y2="55500"/>
                        <a14:foregroundMark x1="16167" y1="56333" x2="16167" y2="56333"/>
                        <a14:foregroundMark x1="21417" y1="58083" x2="21417" y2="58083"/>
                        <a14:foregroundMark x1="25500" y1="64917" x2="25500" y2="64917"/>
                        <a14:foregroundMark x1="27250" y1="65917" x2="27250" y2="65917"/>
                        <a14:foregroundMark x1="30500" y1="67667" x2="31750" y2="68167"/>
                        <a14:foregroundMark x1="35083" y1="68917" x2="35083" y2="68917"/>
                        <a14:foregroundMark x1="53000" y1="72250" x2="53000" y2="72250"/>
                        <a14:foregroundMark x1="66917" y1="74500" x2="66917" y2="74500"/>
                        <a14:foregroundMark x1="37583" y1="60083" x2="91417" y2="72250"/>
                        <a14:foregroundMark x1="13583" y1="81083" x2="13583" y2="81083"/>
                        <a14:foregroundMark x1="17917" y1="81833" x2="60083" y2="90167"/>
                        <a14:foregroundMark x1="68417" y1="87583" x2="73750" y2="87333"/>
                        <a14:foregroundMark x1="38333" y1="66667" x2="27500" y2="62083"/>
                        <a14:foregroundMark x1="14083" y1="60083" x2="14083" y2="60083"/>
                        <a14:foregroundMark x1="15583" y1="54750" x2="23167" y2="63083"/>
                        <a14:foregroundMark x1="19667" y1="52500" x2="7500" y2="52000"/>
                        <a14:foregroundMark x1="8333" y1="54500" x2="7250" y2="63333"/>
                        <a14:foregroundMark x1="11833" y1="65417" x2="11833" y2="65417"/>
                        <a14:foregroundMark x1="12083" y1="63083" x2="45417" y2="75250"/>
                        <a14:foregroundMark x1="32583" y1="65417" x2="47917" y2="67917"/>
                        <a14:foregroundMark x1="45167" y1="65917" x2="69667" y2="67917"/>
                        <a14:foregroundMark x1="63833" y1="62083" x2="87083" y2="59583"/>
                        <a14:foregroundMark x1="89167" y1="63833" x2="90167" y2="68417"/>
                        <a14:foregroundMark x1="89167" y1="64917" x2="88667" y2="69417"/>
                        <a14:foregroundMark x1="88667" y1="68667" x2="88667" y2="68667"/>
                        <a14:foregroundMark x1="83333" y1="83583" x2="42167" y2="77750"/>
                        <a14:foregroundMark x1="17917" y1="77500" x2="17917" y2="77500"/>
                        <a14:foregroundMark x1="14833" y1="78000" x2="13833" y2="78750"/>
                        <a14:foregroundMark x1="10833" y1="80833" x2="10833" y2="80833"/>
                        <a14:foregroundMark x1="12833" y1="83333" x2="12833" y2="83333"/>
                        <a14:foregroundMark x1="13083" y1="83833" x2="13083" y2="83833"/>
                        <a14:foregroundMark x1="13583" y1="84083" x2="13583" y2="84083"/>
                        <a14:foregroundMark x1="13583" y1="83583" x2="13583" y2="83583"/>
                        <a14:foregroundMark x1="13083" y1="82583" x2="13083" y2="82583"/>
                        <a14:foregroundMark x1="27750" y1="91417" x2="89417" y2="89917"/>
                        <a14:foregroundMark x1="88167" y1="84083" x2="90917" y2="91667"/>
                        <a14:foregroundMark x1="17167" y1="38583" x2="17167" y2="38333"/>
                        <a14:foregroundMark x1="12083" y1="12833" x2="82333" y2="18917"/>
                        <a14:foregroundMark x1="44917" y1="19917" x2="88167" y2="19917"/>
                        <a14:foregroundMark x1="88667" y1="60083" x2="88667" y2="60083"/>
                        <a14:foregroundMark x1="89667" y1="59083" x2="20667" y2="57583"/>
                        <a14:foregroundMark x1="20667" y1="53250" x2="8583" y2="51000"/>
                        <a14:foregroundMark x1="7000" y1="61583" x2="14333" y2="65917"/>
                        <a14:foregroundMark x1="14833" y1="66667" x2="15833" y2="70917"/>
                        <a14:foregroundMark x1="19917" y1="76500" x2="7750" y2="73000"/>
                        <a14:foregroundMark x1="8583" y1="75000" x2="6750" y2="88167"/>
                        <a14:foregroundMark x1="89167" y1="58583" x2="69667" y2="56583"/>
                        <a14:foregroundMark x1="89667" y1="60333" x2="92167" y2="66667"/>
                        <a14:foregroundMark x1="90667" y1="66917" x2="91667" y2="68667"/>
                        <a14:foregroundMark x1="11583" y1="28500" x2="19417" y2="29500"/>
                        <a14:foregroundMark x1="19917" y1="28250" x2="13083" y2="28750"/>
                        <a14:foregroundMark x1="11583" y1="90667" x2="10083" y2="89167"/>
                        <a14:foregroundMark x1="13833" y1="89417" x2="13833" y2="89417"/>
                        <a14:foregroundMark x1="15833" y1="89667" x2="15833" y2="89667"/>
                      </a14:backgroundRemoval>
                    </a14:imgEffect>
                    <a14:imgEffect>
                      <a14:sharpenSoften amount="50000"/>
                    </a14:imgEffect>
                  </a14:imgLayer>
                </a14:imgProps>
              </a:ext>
              <a:ext uri="{28A0092B-C50C-407E-A947-70E740481C1C}">
                <a14:useLocalDpi xmlns:a14="http://schemas.microsoft.com/office/drawing/2010/main" val="0"/>
              </a:ext>
            </a:extLst>
          </a:blip>
          <a:srcRect l="6473" t="28275" r="6713" b="51630"/>
          <a:stretch/>
        </p:blipFill>
        <p:spPr bwMode="auto">
          <a:xfrm>
            <a:off x="8143875" y="2375254"/>
            <a:ext cx="4048125" cy="1668042"/>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Rounded Corners 7">
            <a:extLst>
              <a:ext uri="{FF2B5EF4-FFF2-40B4-BE49-F238E27FC236}">
                <a16:creationId xmlns:a16="http://schemas.microsoft.com/office/drawing/2014/main" id="{9C8CB8A0-CA76-4A71-B990-0741CE8ED4AB}"/>
              </a:ext>
            </a:extLst>
          </p:cNvPr>
          <p:cNvSpPr/>
          <p:nvPr/>
        </p:nvSpPr>
        <p:spPr>
          <a:xfrm>
            <a:off x="9215010" y="3062953"/>
            <a:ext cx="2191789" cy="1123857"/>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a:t>
            </a:r>
          </a:p>
        </p:txBody>
      </p:sp>
      <p:pic>
        <p:nvPicPr>
          <p:cNvPr id="30" name="Picture 2" descr="스트 라이프 카탈로그 만화 일러스트 카탈로그 일러스트 Ppt 카탈로그, 스트라이프 카탈로그, 만화 삽화, 카탈로그 일러스트무료  다운로드를위한 PNG 및 PSD 파일"/>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500" b="91667" l="6750" r="92167">
                        <a14:foregroundMark x1="17667" y1="13833" x2="17667" y2="13833"/>
                        <a14:foregroundMark x1="24500" y1="20667" x2="24500" y2="20667"/>
                        <a14:foregroundMark x1="28750" y1="21167" x2="28750" y2="21167"/>
                        <a14:foregroundMark x1="34583" y1="22917" x2="37333" y2="22917"/>
                        <a14:foregroundMark x1="43417" y1="23417" x2="43417" y2="23417"/>
                        <a14:foregroundMark x1="45667" y1="23417" x2="45667" y2="23417"/>
                        <a14:foregroundMark x1="91417" y1="18417" x2="91417" y2="18417"/>
                        <a14:foregroundMark x1="16667" y1="6000" x2="16667" y2="6000"/>
                        <a14:foregroundMark x1="20917" y1="8833" x2="20917" y2="8833"/>
                        <a14:foregroundMark x1="19917" y1="4500" x2="19917" y2="4500"/>
                        <a14:foregroundMark x1="8583" y1="35333" x2="8583" y2="35333"/>
                        <a14:foregroundMark x1="15833" y1="65167" x2="15833" y2="65167"/>
                        <a14:foregroundMark x1="11333" y1="60333" x2="11333" y2="60333"/>
                        <a14:foregroundMark x1="11333" y1="58333" x2="11333" y2="57333"/>
                        <a14:foregroundMark x1="14333" y1="55500" x2="14333" y2="55500"/>
                        <a14:foregroundMark x1="16167" y1="56333" x2="16167" y2="56333"/>
                        <a14:foregroundMark x1="21417" y1="58083" x2="21417" y2="58083"/>
                        <a14:foregroundMark x1="25500" y1="64917" x2="25500" y2="64917"/>
                        <a14:foregroundMark x1="27250" y1="65917" x2="27250" y2="65917"/>
                        <a14:foregroundMark x1="30500" y1="67667" x2="31750" y2="68167"/>
                        <a14:foregroundMark x1="35083" y1="68917" x2="35083" y2="68917"/>
                        <a14:foregroundMark x1="53000" y1="72250" x2="53000" y2="72250"/>
                        <a14:foregroundMark x1="66917" y1="74500" x2="66917" y2="74500"/>
                        <a14:foregroundMark x1="37583" y1="60083" x2="91417" y2="72250"/>
                        <a14:foregroundMark x1="13583" y1="81083" x2="13583" y2="81083"/>
                        <a14:foregroundMark x1="17917" y1="81833" x2="60083" y2="90167"/>
                        <a14:foregroundMark x1="68417" y1="87583" x2="73750" y2="87333"/>
                        <a14:foregroundMark x1="38333" y1="66667" x2="27500" y2="62083"/>
                        <a14:foregroundMark x1="14083" y1="60083" x2="14083" y2="60083"/>
                        <a14:foregroundMark x1="15583" y1="54750" x2="23167" y2="63083"/>
                        <a14:foregroundMark x1="19667" y1="52500" x2="7500" y2="52000"/>
                        <a14:foregroundMark x1="8333" y1="54500" x2="7250" y2="63333"/>
                        <a14:foregroundMark x1="11833" y1="65417" x2="11833" y2="65417"/>
                        <a14:foregroundMark x1="12083" y1="63083" x2="45417" y2="75250"/>
                        <a14:foregroundMark x1="32583" y1="65417" x2="47917" y2="67917"/>
                        <a14:foregroundMark x1="45167" y1="65917" x2="69667" y2="67917"/>
                        <a14:foregroundMark x1="63833" y1="62083" x2="87083" y2="59583"/>
                        <a14:foregroundMark x1="89167" y1="63833" x2="90167" y2="68417"/>
                        <a14:foregroundMark x1="89167" y1="64917" x2="88667" y2="69417"/>
                        <a14:foregroundMark x1="88667" y1="68667" x2="88667" y2="68667"/>
                        <a14:foregroundMark x1="83333" y1="83583" x2="42167" y2="77750"/>
                        <a14:foregroundMark x1="17917" y1="77500" x2="17917" y2="77500"/>
                        <a14:foregroundMark x1="14833" y1="78000" x2="13833" y2="78750"/>
                        <a14:foregroundMark x1="10833" y1="80833" x2="10833" y2="80833"/>
                        <a14:foregroundMark x1="12833" y1="83333" x2="12833" y2="83333"/>
                        <a14:foregroundMark x1="13083" y1="83833" x2="13083" y2="83833"/>
                        <a14:foregroundMark x1="13583" y1="84083" x2="13583" y2="84083"/>
                        <a14:foregroundMark x1="13583" y1="83583" x2="13583" y2="83583"/>
                        <a14:foregroundMark x1="13083" y1="82583" x2="13083" y2="82583"/>
                        <a14:foregroundMark x1="27750" y1="91417" x2="89417" y2="89917"/>
                        <a14:foregroundMark x1="88167" y1="84083" x2="90917" y2="91667"/>
                        <a14:foregroundMark x1="17167" y1="38583" x2="17167" y2="38333"/>
                        <a14:foregroundMark x1="12083" y1="12833" x2="82333" y2="18917"/>
                        <a14:foregroundMark x1="44917" y1="19917" x2="88167" y2="19917"/>
                        <a14:foregroundMark x1="88667" y1="60083" x2="88667" y2="60083"/>
                        <a14:foregroundMark x1="89667" y1="59083" x2="20667" y2="57583"/>
                        <a14:foregroundMark x1="20667" y1="53250" x2="8583" y2="51000"/>
                        <a14:foregroundMark x1="7000" y1="61583" x2="14333" y2="65917"/>
                        <a14:foregroundMark x1="14833" y1="66667" x2="15833" y2="70917"/>
                        <a14:foregroundMark x1="19917" y1="76500" x2="7750" y2="73000"/>
                        <a14:foregroundMark x1="8583" y1="75000" x2="6750" y2="88167"/>
                        <a14:foregroundMark x1="89167" y1="58583" x2="69667" y2="56583"/>
                        <a14:foregroundMark x1="89667" y1="60333" x2="92167" y2="66667"/>
                        <a14:foregroundMark x1="90667" y1="66917" x2="91667" y2="68667"/>
                        <a14:foregroundMark x1="11583" y1="28500" x2="19417" y2="29500"/>
                        <a14:foregroundMark x1="19917" y1="28250" x2="13083" y2="28750"/>
                        <a14:foregroundMark x1="11583" y1="90667" x2="10083" y2="89167"/>
                        <a14:foregroundMark x1="13833" y1="89417" x2="13833" y2="89417"/>
                        <a14:foregroundMark x1="15833" y1="89667" x2="15833" y2="89667"/>
                      </a14:backgroundRemoval>
                    </a14:imgEffect>
                    <a14:imgEffect>
                      <a14:sharpenSoften amount="50000"/>
                    </a14:imgEffect>
                  </a14:imgLayer>
                </a14:imgProps>
              </a:ext>
              <a:ext uri="{28A0092B-C50C-407E-A947-70E740481C1C}">
                <a14:useLocalDpi xmlns:a14="http://schemas.microsoft.com/office/drawing/2010/main" val="0"/>
              </a:ext>
            </a:extLst>
          </a:blip>
          <a:srcRect l="6473" t="28275" r="6713" b="51630"/>
          <a:stretch/>
        </p:blipFill>
        <p:spPr bwMode="auto">
          <a:xfrm>
            <a:off x="8143875" y="4264074"/>
            <a:ext cx="4048125" cy="1668042"/>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Rounded Corners 7">
            <a:extLst>
              <a:ext uri="{FF2B5EF4-FFF2-40B4-BE49-F238E27FC236}">
                <a16:creationId xmlns:a16="http://schemas.microsoft.com/office/drawing/2014/main" id="{9C8CB8A0-CA76-4A71-B990-0741CE8ED4AB}"/>
              </a:ext>
            </a:extLst>
          </p:cNvPr>
          <p:cNvSpPr/>
          <p:nvPr/>
        </p:nvSpPr>
        <p:spPr>
          <a:xfrm>
            <a:off x="9114319" y="5023828"/>
            <a:ext cx="2191789" cy="1123857"/>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a:t>
            </a:r>
          </a:p>
        </p:txBody>
      </p:sp>
      <p:cxnSp>
        <p:nvCxnSpPr>
          <p:cNvPr id="32" name="Straight Connector 31">
            <a:extLst>
              <a:ext uri="{FF2B5EF4-FFF2-40B4-BE49-F238E27FC236}">
                <a16:creationId xmlns:a16="http://schemas.microsoft.com/office/drawing/2014/main" id="{14C1C675-3867-4E5E-A77C-C902482B1451}"/>
              </a:ext>
            </a:extLst>
          </p:cNvPr>
          <p:cNvCxnSpPr/>
          <p:nvPr/>
        </p:nvCxnSpPr>
        <p:spPr>
          <a:xfrm flipH="1">
            <a:off x="7879499" y="2124228"/>
            <a:ext cx="49370" cy="4733772"/>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3" name="Rectangle: Rounded Corners 7">
            <a:extLst>
              <a:ext uri="{FF2B5EF4-FFF2-40B4-BE49-F238E27FC236}">
                <a16:creationId xmlns:a16="http://schemas.microsoft.com/office/drawing/2014/main" id="{B947E66A-9075-41E4-BB5E-4121C57A7C22}"/>
              </a:ext>
            </a:extLst>
          </p:cNvPr>
          <p:cNvSpPr/>
          <p:nvPr/>
        </p:nvSpPr>
        <p:spPr>
          <a:xfrm>
            <a:off x="8817013" y="3029828"/>
            <a:ext cx="3330781" cy="664109"/>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14213F"/>
                </a:solidFill>
                <a:latin typeface="Times New Roman" panose="02020603050405020304" pitchFamily="18" charset="0"/>
                <a:cs typeface="Times New Roman" panose="02020603050405020304" pitchFamily="18" charset="0"/>
              </a:rPr>
              <a:t>Giá</a:t>
            </a:r>
            <a:r>
              <a:rPr lang="en-US" sz="2800" b="1" dirty="0">
                <a:solidFill>
                  <a:srgbClr val="14213F"/>
                </a:solidFill>
                <a:latin typeface="Times New Roman" panose="02020603050405020304" pitchFamily="18" charset="0"/>
                <a:cs typeface="Times New Roman" panose="02020603050405020304" pitchFamily="18" charset="0"/>
              </a:rPr>
              <a:t> </a:t>
            </a:r>
            <a:r>
              <a:rPr lang="en-US" sz="2800" b="1" dirty="0" err="1">
                <a:solidFill>
                  <a:srgbClr val="14213F"/>
                </a:solidFill>
                <a:latin typeface="Times New Roman" panose="02020603050405020304" pitchFamily="18" charset="0"/>
                <a:cs typeface="Times New Roman" panose="02020603050405020304" pitchFamily="18" charset="0"/>
              </a:rPr>
              <a:t>trị</a:t>
            </a:r>
            <a:r>
              <a:rPr lang="en-US" sz="2800" b="1" dirty="0">
                <a:solidFill>
                  <a:srgbClr val="14213F"/>
                </a:solidFill>
                <a:latin typeface="Times New Roman" panose="02020603050405020304" pitchFamily="18" charset="0"/>
                <a:cs typeface="Times New Roman" panose="02020603050405020304" pitchFamily="18" charset="0"/>
              </a:rPr>
              <a:t> </a:t>
            </a:r>
            <a:r>
              <a:rPr lang="en-US" sz="2800" b="1" dirty="0" err="1">
                <a:solidFill>
                  <a:srgbClr val="14213F"/>
                </a:solidFill>
                <a:latin typeface="Times New Roman" panose="02020603050405020304" pitchFamily="18" charset="0"/>
                <a:cs typeface="Times New Roman" panose="02020603050405020304" pitchFamily="18" charset="0"/>
              </a:rPr>
              <a:t>độ</a:t>
            </a:r>
            <a:r>
              <a:rPr lang="en-US" sz="2800" b="1" dirty="0">
                <a:solidFill>
                  <a:srgbClr val="14213F"/>
                </a:solidFill>
                <a:latin typeface="Times New Roman" panose="02020603050405020304" pitchFamily="18" charset="0"/>
                <a:cs typeface="Times New Roman" panose="02020603050405020304" pitchFamily="18" charset="0"/>
              </a:rPr>
              <a:t> </a:t>
            </a:r>
            <a:r>
              <a:rPr lang="en-US" sz="2800" b="1" dirty="0" err="1">
                <a:solidFill>
                  <a:srgbClr val="14213F"/>
                </a:solidFill>
                <a:latin typeface="Times New Roman" panose="02020603050405020304" pitchFamily="18" charset="0"/>
                <a:cs typeface="Times New Roman" panose="02020603050405020304" pitchFamily="18" charset="0"/>
              </a:rPr>
              <a:t>ẩm</a:t>
            </a:r>
            <a:r>
              <a:rPr lang="en-US" sz="2800" b="1" dirty="0">
                <a:solidFill>
                  <a:srgbClr val="14213F"/>
                </a:solidFill>
                <a:latin typeface="Times New Roman" panose="02020603050405020304" pitchFamily="18" charset="0"/>
                <a:cs typeface="Times New Roman" panose="02020603050405020304" pitchFamily="18" charset="0"/>
              </a:rPr>
              <a:t>: 85%</a:t>
            </a:r>
          </a:p>
        </p:txBody>
      </p:sp>
      <p:sp>
        <p:nvSpPr>
          <p:cNvPr id="34" name="Rectangle: Rounded Corners 7">
            <a:extLst>
              <a:ext uri="{FF2B5EF4-FFF2-40B4-BE49-F238E27FC236}">
                <a16:creationId xmlns:a16="http://schemas.microsoft.com/office/drawing/2014/main" id="{B947E66A-9075-41E4-BB5E-4121C57A7C22}"/>
              </a:ext>
            </a:extLst>
          </p:cNvPr>
          <p:cNvSpPr/>
          <p:nvPr/>
        </p:nvSpPr>
        <p:spPr>
          <a:xfrm>
            <a:off x="9205577" y="4921647"/>
            <a:ext cx="2286246" cy="664109"/>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14213F"/>
                </a:solidFill>
                <a:latin typeface="Times New Roman" panose="02020603050405020304" pitchFamily="18" charset="0"/>
                <a:cs typeface="Times New Roman" panose="02020603050405020304" pitchFamily="18" charset="0"/>
              </a:rPr>
              <a:t>Còn</a:t>
            </a:r>
            <a:r>
              <a:rPr lang="en-US" sz="2800" b="1" dirty="0">
                <a:solidFill>
                  <a:srgbClr val="14213F"/>
                </a:solidFill>
                <a:latin typeface="Times New Roman" panose="02020603050405020304" pitchFamily="18" charset="0"/>
                <a:cs typeface="Times New Roman" panose="02020603050405020304" pitchFamily="18" charset="0"/>
              </a:rPr>
              <a:t> 15% </a:t>
            </a:r>
            <a:r>
              <a:rPr lang="en-US" sz="2800" b="1" dirty="0" err="1">
                <a:solidFill>
                  <a:srgbClr val="14213F"/>
                </a:solidFill>
                <a:latin typeface="Times New Roman" panose="02020603050405020304" pitchFamily="18" charset="0"/>
                <a:cs typeface="Times New Roman" panose="02020603050405020304" pitchFamily="18" charset="0"/>
              </a:rPr>
              <a:t>đạt</a:t>
            </a:r>
            <a:r>
              <a:rPr lang="en-US" sz="2800" b="1" dirty="0">
                <a:solidFill>
                  <a:srgbClr val="14213F"/>
                </a:solidFill>
                <a:latin typeface="Times New Roman" panose="02020603050405020304" pitchFamily="18" charset="0"/>
                <a:cs typeface="Times New Roman" panose="02020603050405020304" pitchFamily="18" charset="0"/>
              </a:rPr>
              <a:t> </a:t>
            </a:r>
            <a:r>
              <a:rPr lang="en-US" sz="2800" b="1" dirty="0" err="1">
                <a:solidFill>
                  <a:srgbClr val="14213F"/>
                </a:solidFill>
                <a:latin typeface="Times New Roman" panose="02020603050405020304" pitchFamily="18" charset="0"/>
                <a:cs typeface="Times New Roman" panose="02020603050405020304" pitchFamily="18" charset="0"/>
              </a:rPr>
              <a:t>mức</a:t>
            </a:r>
            <a:r>
              <a:rPr lang="en-US" sz="2800" b="1" dirty="0">
                <a:solidFill>
                  <a:srgbClr val="14213F"/>
                </a:solidFill>
                <a:latin typeface="Times New Roman" panose="02020603050405020304" pitchFamily="18" charset="0"/>
                <a:cs typeface="Times New Roman" panose="02020603050405020304" pitchFamily="18" charset="0"/>
              </a:rPr>
              <a:t> </a:t>
            </a:r>
            <a:r>
              <a:rPr lang="en-US" sz="2800" b="1" dirty="0" err="1">
                <a:solidFill>
                  <a:srgbClr val="14213F"/>
                </a:solidFill>
                <a:latin typeface="Times New Roman" panose="02020603050405020304" pitchFamily="18" charset="0"/>
                <a:cs typeface="Times New Roman" panose="02020603050405020304" pitchFamily="18" charset="0"/>
              </a:rPr>
              <a:t>bão</a:t>
            </a:r>
            <a:r>
              <a:rPr lang="en-US" sz="2800" b="1" dirty="0">
                <a:solidFill>
                  <a:srgbClr val="14213F"/>
                </a:solidFill>
                <a:latin typeface="Times New Roman" panose="02020603050405020304" pitchFamily="18" charset="0"/>
                <a:cs typeface="Times New Roman" panose="02020603050405020304" pitchFamily="18" charset="0"/>
              </a:rPr>
              <a:t> </a:t>
            </a:r>
            <a:r>
              <a:rPr lang="en-US" sz="2800" b="1" dirty="0" err="1">
                <a:solidFill>
                  <a:srgbClr val="14213F"/>
                </a:solidFill>
                <a:latin typeface="Times New Roman" panose="02020603050405020304" pitchFamily="18" charset="0"/>
                <a:cs typeface="Times New Roman" panose="02020603050405020304" pitchFamily="18" charset="0"/>
              </a:rPr>
              <a:t>hòa</a:t>
            </a:r>
            <a:endParaRPr lang="en-US" sz="2800" b="1" dirty="0">
              <a:solidFill>
                <a:srgbClr val="14213F"/>
              </a:solidFill>
              <a:latin typeface="Times New Roman" panose="02020603050405020304" pitchFamily="18" charset="0"/>
              <a:cs typeface="Times New Roman" panose="02020603050405020304" pitchFamily="18" charset="0"/>
            </a:endParaRPr>
          </a:p>
        </p:txBody>
      </p:sp>
      <p:sp>
        <p:nvSpPr>
          <p:cNvPr id="35" name="Rectangle: Rounded Corners 7">
            <a:extLst>
              <a:ext uri="{FF2B5EF4-FFF2-40B4-BE49-F238E27FC236}">
                <a16:creationId xmlns:a16="http://schemas.microsoft.com/office/drawing/2014/main" id="{B947E66A-9075-41E4-BB5E-4121C57A7C22}"/>
              </a:ext>
            </a:extLst>
          </p:cNvPr>
          <p:cNvSpPr/>
          <p:nvPr/>
        </p:nvSpPr>
        <p:spPr>
          <a:xfrm>
            <a:off x="8298575" y="2645334"/>
            <a:ext cx="474232" cy="664109"/>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rgbClr val="14213F"/>
                </a:solidFill>
                <a:latin typeface="Times New Roman" panose="02020603050405020304" pitchFamily="18" charset="0"/>
                <a:cs typeface="Times New Roman" panose="02020603050405020304" pitchFamily="18" charset="0"/>
              </a:rPr>
              <a:t>1</a:t>
            </a:r>
          </a:p>
        </p:txBody>
      </p:sp>
      <p:sp>
        <p:nvSpPr>
          <p:cNvPr id="36" name="Rectangle: Rounded Corners 7">
            <a:extLst>
              <a:ext uri="{FF2B5EF4-FFF2-40B4-BE49-F238E27FC236}">
                <a16:creationId xmlns:a16="http://schemas.microsoft.com/office/drawing/2014/main" id="{B947E66A-9075-41E4-BB5E-4121C57A7C22}"/>
              </a:ext>
            </a:extLst>
          </p:cNvPr>
          <p:cNvSpPr/>
          <p:nvPr/>
        </p:nvSpPr>
        <p:spPr>
          <a:xfrm>
            <a:off x="8277674" y="4517153"/>
            <a:ext cx="616710" cy="664109"/>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rgbClr val="14213F"/>
                </a:solidFill>
                <a:latin typeface="Times New Roman" panose="02020603050405020304" pitchFamily="18" charset="0"/>
                <a:cs typeface="Times New Roman" panose="02020603050405020304" pitchFamily="18" charset="0"/>
              </a:rPr>
              <a:t>2</a:t>
            </a:r>
          </a:p>
        </p:txBody>
      </p:sp>
      <p:sp>
        <p:nvSpPr>
          <p:cNvPr id="37" name="Rectangle: Rounded Corners 7">
            <a:extLst>
              <a:ext uri="{FF2B5EF4-FFF2-40B4-BE49-F238E27FC236}">
                <a16:creationId xmlns:a16="http://schemas.microsoft.com/office/drawing/2014/main" id="{B947E66A-9075-41E4-BB5E-4121C57A7C22}"/>
              </a:ext>
            </a:extLst>
          </p:cNvPr>
          <p:cNvSpPr/>
          <p:nvPr/>
        </p:nvSpPr>
        <p:spPr>
          <a:xfrm>
            <a:off x="4556548" y="5743613"/>
            <a:ext cx="3125263" cy="580924"/>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err="1">
                <a:solidFill>
                  <a:schemeClr val="tx1"/>
                </a:solidFill>
                <a:latin typeface="Times New Roman" panose="02020603050405020304" pitchFamily="18" charset="0"/>
                <a:cs typeface="Times New Roman" panose="02020603050405020304" pitchFamily="18" charset="0"/>
              </a:rPr>
              <a:t>Nhiệt</a:t>
            </a:r>
            <a:r>
              <a:rPr lang="en-US" sz="2400" b="1" dirty="0">
                <a:solidFill>
                  <a:schemeClr val="tx1"/>
                </a:solidFill>
                <a:latin typeface="Times New Roman" panose="02020603050405020304" pitchFamily="18" charset="0"/>
                <a:cs typeface="Times New Roman" panose="02020603050405020304" pitchFamily="18" charset="0"/>
              </a:rPr>
              <a:t> - </a:t>
            </a:r>
            <a:r>
              <a:rPr lang="en-US" sz="2400" b="1" dirty="0" err="1">
                <a:solidFill>
                  <a:schemeClr val="tx1"/>
                </a:solidFill>
                <a:latin typeface="Times New Roman" panose="02020603050405020304" pitchFamily="18" charset="0"/>
                <a:cs typeface="Times New Roman" panose="02020603050405020304" pitchFamily="18" charset="0"/>
              </a:rPr>
              <a:t>ẩm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kế</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điện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tử</a:t>
            </a:r>
            <a:endParaRPr lang="en-US"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081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16" presetClass="entr" presetSubtype="21" fill="hold" nodeType="withEffect">
                                  <p:stCondLst>
                                    <p:cond delay="0"/>
                                  </p:stCondLst>
                                  <p:childTnLst>
                                    <p:set>
                                      <p:cBhvr>
                                        <p:cTn id="15" dur="1" fill="hold">
                                          <p:stCondLst>
                                            <p:cond delay="0"/>
                                          </p:stCondLst>
                                        </p:cTn>
                                        <p:tgtEl>
                                          <p:spTgt spid="12290"/>
                                        </p:tgtEl>
                                        <p:attrNameLst>
                                          <p:attrName>style.visibility</p:attrName>
                                        </p:attrNameLst>
                                      </p:cBhvr>
                                      <p:to>
                                        <p:strVal val="visible"/>
                                      </p:to>
                                    </p:set>
                                    <p:animEffect transition="in" filter="barn(inVertical)">
                                      <p:cBhvr>
                                        <p:cTn id="16" dur="500"/>
                                        <p:tgtEl>
                                          <p:spTgt spid="1229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barn(inVertical)">
                                      <p:cBhvr>
                                        <p:cTn id="19" dur="500"/>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barn(inVertical)">
                                      <p:cBhvr>
                                        <p:cTn id="24" dur="500"/>
                                        <p:tgtEl>
                                          <p:spTgt spid="31"/>
                                        </p:tgtEl>
                                      </p:cBhvr>
                                    </p:animEffect>
                                  </p:childTnLst>
                                </p:cTn>
                              </p:par>
                              <p:par>
                                <p:cTn id="25" presetID="16" presetClass="entr" presetSubtype="21"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barn(inVertical)">
                                      <p:cBhvr>
                                        <p:cTn id="30" dur="500"/>
                                        <p:tgtEl>
                                          <p:spTgt spid="36"/>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barn(inVertical)">
                                      <p:cBhvr>
                                        <p:cTn id="33" dur="500"/>
                                        <p:tgtEl>
                                          <p:spTgt spid="35"/>
                                        </p:tgtEl>
                                      </p:cBhvr>
                                    </p:animEffect>
                                  </p:childTnLst>
                                </p:cTn>
                              </p:par>
                              <p:par>
                                <p:cTn id="34" presetID="16" presetClass="entr" presetSubtype="21" fill="hold"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barn(inVertical)">
                                      <p:cBhvr>
                                        <p:cTn id="36" dur="500"/>
                                        <p:tgtEl>
                                          <p:spTgt spid="28"/>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barn(inVertical)">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barn(inVertical)">
                                      <p:cBhvr>
                                        <p:cTn id="44" dur="500"/>
                                        <p:tgtEl>
                                          <p:spTgt spid="33"/>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barn(inVertical)">
                                      <p:cBhvr>
                                        <p:cTn id="4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p:bldP spid="29" grpId="0"/>
      <p:bldP spid="31" grpId="0"/>
      <p:bldP spid="33" grpId="0"/>
      <p:bldP spid="34" grpId="0"/>
      <p:bldP spid="35" grpId="0"/>
      <p:bldP spid="36" grpId="0"/>
      <p:bldP spid="3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7">
            <a:extLst>
              <a:ext uri="{FF2B5EF4-FFF2-40B4-BE49-F238E27FC236}">
                <a16:creationId xmlns:a16="http://schemas.microsoft.com/office/drawing/2014/main" id="{B947E66A-9075-41E4-BB5E-4121C57A7C22}"/>
              </a:ext>
            </a:extLst>
          </p:cNvPr>
          <p:cNvSpPr/>
          <p:nvPr/>
        </p:nvSpPr>
        <p:spPr>
          <a:xfrm>
            <a:off x="145773" y="221126"/>
            <a:ext cx="2392859" cy="664109"/>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rgbClr val="FF0000"/>
                </a:solidFill>
                <a:latin typeface="Times New Roman" panose="02020603050405020304" pitchFamily="18" charset="0"/>
                <a:cs typeface="Times New Roman" panose="02020603050405020304" pitchFamily="18" charset="0"/>
              </a:rPr>
              <a:t>TRÒ CHƠI</a:t>
            </a:r>
          </a:p>
        </p:txBody>
      </p:sp>
      <p:sp>
        <p:nvSpPr>
          <p:cNvPr id="25" name="Rectangle 24">
            <a:extLst>
              <a:ext uri="{FF2B5EF4-FFF2-40B4-BE49-F238E27FC236}">
                <a16:creationId xmlns:a16="http://schemas.microsoft.com/office/drawing/2014/main" id="{03DA20BE-9F29-46E5-808E-7356F4F72644}"/>
              </a:ext>
            </a:extLst>
          </p:cNvPr>
          <p:cNvSpPr/>
          <p:nvPr/>
        </p:nvSpPr>
        <p:spPr>
          <a:xfrm>
            <a:off x="94393" y="1414424"/>
            <a:ext cx="4249008" cy="4897013"/>
          </a:xfrm>
          <a:prstGeom prst="rect">
            <a:avLst/>
          </a:prstGeom>
          <a:solidFill>
            <a:srgbClr val="ECFF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6" name="Lưu đồ: Điểm Kết Thúc 147">
            <a:extLst>
              <a:ext uri="{FF2B5EF4-FFF2-40B4-BE49-F238E27FC236}">
                <a16:creationId xmlns:a16="http://schemas.microsoft.com/office/drawing/2014/main" id="{05461557-442F-4F94-AF09-A5C02FFACD0D}"/>
              </a:ext>
            </a:extLst>
          </p:cNvPr>
          <p:cNvSpPr/>
          <p:nvPr/>
        </p:nvSpPr>
        <p:spPr>
          <a:xfrm>
            <a:off x="1011640" y="1168343"/>
            <a:ext cx="2537299" cy="492163"/>
          </a:xfrm>
          <a:prstGeom prst="flowChartTerminator">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Nhiệm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vụ</a:t>
            </a:r>
            <a:r>
              <a:rPr lang="en-US" sz="2800" dirty="0">
                <a:latin typeface="Times New Roman" panose="02020603050405020304" pitchFamily="18" charset="0"/>
                <a:cs typeface="Times New Roman" panose="02020603050405020304" pitchFamily="18" charset="0"/>
              </a:rPr>
              <a:t> 2</a:t>
            </a:r>
          </a:p>
        </p:txBody>
      </p:sp>
      <p:sp>
        <p:nvSpPr>
          <p:cNvPr id="27" name="Rectangle 26"/>
          <p:cNvSpPr/>
          <p:nvPr/>
        </p:nvSpPr>
        <p:spPr>
          <a:xfrm>
            <a:off x="256445" y="1733031"/>
            <a:ext cx="3815493" cy="4493538"/>
          </a:xfrm>
          <a:prstGeom prst="rect">
            <a:avLst/>
          </a:prstGeom>
        </p:spPr>
        <p:txBody>
          <a:bodyPr wrap="square">
            <a:spAutoFit/>
          </a:bodyPr>
          <a:lstStyle/>
          <a:p>
            <a:pPr algn="just">
              <a:lnSpc>
                <a:spcPct val="110000"/>
              </a:lnSpc>
            </a:pPr>
            <a:r>
              <a:rPr lang="vi-VN" altLang="en-US" sz="2600" b="1" dirty="0">
                <a:latin typeface="Times New Roman" panose="02020603050405020304" pitchFamily="18" charset="0"/>
                <a:cs typeface="Times New Roman" panose="02020603050405020304" pitchFamily="18" charset="0"/>
              </a:rPr>
              <a:t>Quan sát hình 6 SGK, cho biết:</a:t>
            </a:r>
          </a:p>
          <a:p>
            <a:pPr algn="just">
              <a:lnSpc>
                <a:spcPct val="110000"/>
              </a:lnSpc>
            </a:pPr>
            <a:r>
              <a:rPr lang="en-US" altLang="en-US" sz="2600" b="1" dirty="0">
                <a:latin typeface="Times New Roman" panose="02020603050405020304" pitchFamily="18" charset="0"/>
                <a:cs typeface="Times New Roman" panose="02020603050405020304" pitchFamily="18" charset="0"/>
              </a:rPr>
              <a:t>1.</a:t>
            </a:r>
            <a:r>
              <a:rPr lang="vi-VN" altLang="en-US" sz="2600" b="1" dirty="0">
                <a:latin typeface="Times New Roman" panose="02020603050405020304" pitchFamily="18" charset="0"/>
                <a:cs typeface="Times New Roman" panose="02020603050405020304" pitchFamily="18" charset="0"/>
              </a:rPr>
              <a:t> Những vùng có lượng mưa trung bình năm </a:t>
            </a:r>
            <a:r>
              <a:rPr lang="vi-VN" altLang="en-US" sz="2600" b="1" dirty="0">
                <a:solidFill>
                  <a:srgbClr val="FF0000"/>
                </a:solidFill>
                <a:latin typeface="Times New Roman" panose="02020603050405020304" pitchFamily="18" charset="0"/>
                <a:cs typeface="Times New Roman" panose="02020603050405020304" pitchFamily="18" charset="0"/>
              </a:rPr>
              <a:t>trên 2 000 mm</a:t>
            </a:r>
            <a:r>
              <a:rPr lang="vi-VN" altLang="en-US" sz="2600" b="1" dirty="0">
                <a:latin typeface="Times New Roman" panose="02020603050405020304" pitchFamily="18" charset="0"/>
                <a:cs typeface="Times New Roman" panose="02020603050405020304" pitchFamily="18" charset="0"/>
              </a:rPr>
              <a:t>?</a:t>
            </a:r>
          </a:p>
          <a:p>
            <a:pPr algn="just">
              <a:lnSpc>
                <a:spcPct val="110000"/>
              </a:lnSpc>
            </a:pPr>
            <a:r>
              <a:rPr lang="en-US" altLang="en-US" sz="2600" b="1" dirty="0">
                <a:latin typeface="Times New Roman" panose="02020603050405020304" pitchFamily="18" charset="0"/>
                <a:cs typeface="Times New Roman" panose="02020603050405020304" pitchFamily="18" charset="0"/>
              </a:rPr>
              <a:t>2.</a:t>
            </a:r>
            <a:r>
              <a:rPr lang="vi-VN" altLang="en-US" sz="2600" b="1" dirty="0">
                <a:latin typeface="Times New Roman" panose="02020603050405020304" pitchFamily="18" charset="0"/>
                <a:cs typeface="Times New Roman" panose="02020603050405020304" pitchFamily="18" charset="0"/>
              </a:rPr>
              <a:t> Những vùng có lượng mưa trung bình năm </a:t>
            </a:r>
            <a:r>
              <a:rPr lang="vi-VN" altLang="en-US" sz="2600" b="1" dirty="0">
                <a:solidFill>
                  <a:srgbClr val="FF0000"/>
                </a:solidFill>
                <a:latin typeface="Times New Roman" panose="02020603050405020304" pitchFamily="18" charset="0"/>
                <a:cs typeface="Times New Roman" panose="02020603050405020304" pitchFamily="18" charset="0"/>
              </a:rPr>
              <a:t>dưới 200 mm</a:t>
            </a:r>
            <a:r>
              <a:rPr lang="vi-VN" altLang="en-US" sz="2600" b="1" dirty="0">
                <a:latin typeface="Times New Roman" panose="02020603050405020304" pitchFamily="18" charset="0"/>
                <a:cs typeface="Times New Roman" panose="02020603050405020304" pitchFamily="18" charset="0"/>
              </a:rPr>
              <a:t>?</a:t>
            </a:r>
          </a:p>
          <a:p>
            <a:pPr algn="just">
              <a:lnSpc>
                <a:spcPct val="110000"/>
              </a:lnSpc>
            </a:pPr>
            <a:r>
              <a:rPr lang="en-US" altLang="en-US" sz="2600" b="1" dirty="0">
                <a:latin typeface="Times New Roman" panose="02020603050405020304" pitchFamily="18" charset="0"/>
                <a:cs typeface="Times New Roman" panose="02020603050405020304" pitchFamily="18" charset="0"/>
              </a:rPr>
              <a:t>3.</a:t>
            </a:r>
            <a:r>
              <a:rPr lang="vi-VN" altLang="en-US" sz="2600" b="1" dirty="0">
                <a:latin typeface="Times New Roman" panose="02020603050405020304" pitchFamily="18" charset="0"/>
                <a:cs typeface="Times New Roman" panose="02020603050405020304" pitchFamily="18" charset="0"/>
              </a:rPr>
              <a:t> Lượng mưa trung bình của </a:t>
            </a:r>
            <a:r>
              <a:rPr lang="vi-VN" altLang="en-US" sz="2600" b="1" dirty="0">
                <a:solidFill>
                  <a:srgbClr val="FF0000"/>
                </a:solidFill>
                <a:latin typeface="Times New Roman" panose="02020603050405020304" pitchFamily="18" charset="0"/>
                <a:cs typeface="Times New Roman" panose="02020603050405020304" pitchFamily="18" charset="0"/>
              </a:rPr>
              <a:t>nước ta </a:t>
            </a:r>
            <a:r>
              <a:rPr lang="vi-VN" altLang="en-US" sz="2600" b="1" dirty="0">
                <a:latin typeface="Times New Roman" panose="02020603050405020304" pitchFamily="18" charset="0"/>
                <a:cs typeface="Times New Roman" panose="02020603050405020304" pitchFamily="18" charset="0"/>
              </a:rPr>
              <a:t>là bao nhiêu?</a:t>
            </a:r>
          </a:p>
        </p:txBody>
      </p:sp>
      <p:sp>
        <p:nvSpPr>
          <p:cNvPr id="37" name="Rectangle: Rounded Corners 7">
            <a:extLst>
              <a:ext uri="{FF2B5EF4-FFF2-40B4-BE49-F238E27FC236}">
                <a16:creationId xmlns:a16="http://schemas.microsoft.com/office/drawing/2014/main" id="{B947E66A-9075-41E4-BB5E-4121C57A7C22}"/>
              </a:ext>
            </a:extLst>
          </p:cNvPr>
          <p:cNvSpPr/>
          <p:nvPr/>
        </p:nvSpPr>
        <p:spPr>
          <a:xfrm>
            <a:off x="5005670" y="6261932"/>
            <a:ext cx="7091143" cy="509536"/>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err="1">
                <a:solidFill>
                  <a:schemeClr val="tx1"/>
                </a:solidFill>
                <a:latin typeface="Times New Roman" panose="02020603050405020304" pitchFamily="18" charset="0"/>
                <a:cs typeface="Times New Roman" panose="02020603050405020304" pitchFamily="18" charset="0"/>
              </a:rPr>
              <a:t>Hình</a:t>
            </a:r>
            <a:r>
              <a:rPr lang="en-US" sz="2400" b="1" dirty="0">
                <a:solidFill>
                  <a:schemeClr val="tx1"/>
                </a:solidFill>
                <a:latin typeface="Times New Roman" panose="02020603050405020304" pitchFamily="18" charset="0"/>
                <a:cs typeface="Times New Roman" panose="02020603050405020304" pitchFamily="18" charset="0"/>
              </a:rPr>
              <a:t> 6. </a:t>
            </a:r>
            <a:r>
              <a:rPr lang="en-US" sz="2400" b="1" dirty="0" err="1">
                <a:solidFill>
                  <a:schemeClr val="tx1"/>
                </a:solidFill>
                <a:latin typeface="Times New Roman" panose="02020603050405020304" pitchFamily="18" charset="0"/>
                <a:cs typeface="Times New Roman" panose="02020603050405020304" pitchFamily="18" charset="0"/>
              </a:rPr>
              <a:t>Phân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bố</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lượng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mưa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trung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bình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năm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trên</a:t>
            </a:r>
            <a:r>
              <a:rPr lang="en-US" sz="2400" b="1" dirty="0">
                <a:solidFill>
                  <a:schemeClr val="tx1"/>
                </a:solidFill>
                <a:latin typeface="Times New Roman" panose="02020603050405020304" pitchFamily="18" charset="0"/>
                <a:cs typeface="Times New Roman" panose="02020603050405020304" pitchFamily="18" charset="0"/>
              </a:rPr>
              <a:t> TĐ</a:t>
            </a: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489999" y="1364919"/>
            <a:ext cx="7606814" cy="4700437"/>
          </a:xfrm>
          <a:prstGeom prst="rect">
            <a:avLst/>
          </a:prstGeom>
        </p:spPr>
      </p:pic>
      <p:sp>
        <p:nvSpPr>
          <p:cNvPr id="24" name="Rectangle: Rounded Corners 7">
            <a:extLst>
              <a:ext uri="{FF2B5EF4-FFF2-40B4-BE49-F238E27FC236}">
                <a16:creationId xmlns:a16="http://schemas.microsoft.com/office/drawing/2014/main" id="{D6CE6303-3C40-4361-9869-64BB994762E1}"/>
              </a:ext>
            </a:extLst>
          </p:cNvPr>
          <p:cNvSpPr/>
          <p:nvPr/>
        </p:nvSpPr>
        <p:spPr>
          <a:xfrm>
            <a:off x="2996983" y="234826"/>
            <a:ext cx="6233972" cy="915997"/>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2B8D3A"/>
                </a:solidFill>
                <a:latin typeface="Times New Roman" panose="02020603050405020304" pitchFamily="18" charset="0"/>
                <a:cs typeface="Times New Roman" panose="02020603050405020304" pitchFamily="18" charset="0"/>
              </a:rPr>
              <a:t>Ai </a:t>
            </a:r>
            <a:r>
              <a:rPr lang="en-US" sz="6600" b="1" dirty="0" err="1">
                <a:solidFill>
                  <a:srgbClr val="2B8D3A"/>
                </a:solidFill>
                <a:latin typeface="Times New Roman" panose="02020603050405020304" pitchFamily="18" charset="0"/>
                <a:cs typeface="Times New Roman" panose="02020603050405020304" pitchFamily="18" charset="0"/>
              </a:rPr>
              <a:t>tinh</a:t>
            </a:r>
            <a:r>
              <a:rPr lang="en-US" sz="6600" b="1" dirty="0">
                <a:solidFill>
                  <a:srgbClr val="2B8D3A"/>
                </a:solidFill>
                <a:latin typeface="Times New Roman" panose="02020603050405020304" pitchFamily="18" charset="0"/>
                <a:cs typeface="Times New Roman" panose="02020603050405020304" pitchFamily="18" charset="0"/>
              </a:rPr>
              <a:t> </a:t>
            </a:r>
            <a:r>
              <a:rPr lang="en-US" sz="6600" b="1" dirty="0" err="1">
                <a:solidFill>
                  <a:srgbClr val="2B8D3A"/>
                </a:solidFill>
                <a:latin typeface="Times New Roman" panose="02020603050405020304" pitchFamily="18" charset="0"/>
                <a:cs typeface="Times New Roman" panose="02020603050405020304" pitchFamily="18" charset="0"/>
              </a:rPr>
              <a:t>mắt</a:t>
            </a:r>
            <a:r>
              <a:rPr lang="en-US" sz="6600" b="1" dirty="0">
                <a:solidFill>
                  <a:srgbClr val="2B8D3A"/>
                </a:solidFill>
                <a:latin typeface="Times New Roman" panose="02020603050405020304" pitchFamily="18" charset="0"/>
                <a:cs typeface="Times New Roman" panose="02020603050405020304" pitchFamily="18" charset="0"/>
              </a:rPr>
              <a:t> </a:t>
            </a:r>
            <a:r>
              <a:rPr lang="en-US" sz="6600" b="1" dirty="0" err="1">
                <a:solidFill>
                  <a:srgbClr val="2B8D3A"/>
                </a:solidFill>
                <a:latin typeface="Times New Roman" panose="02020603050405020304" pitchFamily="18" charset="0"/>
                <a:cs typeface="Times New Roman" panose="02020603050405020304" pitchFamily="18" charset="0"/>
              </a:rPr>
              <a:t>hơn</a:t>
            </a:r>
            <a:endParaRPr lang="en-US" sz="6600" b="1" dirty="0">
              <a:solidFill>
                <a:srgbClr val="2B8D3A"/>
              </a:solidFill>
              <a:latin typeface="Times New Roman" panose="02020603050405020304" pitchFamily="18" charset="0"/>
              <a:cs typeface="Times New Roman" panose="02020603050405020304" pitchFamily="18" charset="0"/>
            </a:endParaRPr>
          </a:p>
        </p:txBody>
      </p:sp>
      <p:pic>
        <p:nvPicPr>
          <p:cNvPr id="38" name="Picture 2" descr="Vẽ Tay Biểu Tượng Vật Liệu Khí Hậu Tự Nhiên Hình ảnh | Định dạng hình ảnh  PSD 401568414| vn.lovepik.com">
            <a:extLst>
              <a:ext uri="{FF2B5EF4-FFF2-40B4-BE49-F238E27FC236}">
                <a16:creationId xmlns:a16="http://schemas.microsoft.com/office/drawing/2014/main" id="{CB33443D-1957-4384-9200-335459B4072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8276" b="97069" l="4535" r="90000">
                        <a14:foregroundMark x1="7326" y1="63621" x2="7326" y2="63621"/>
                        <a14:foregroundMark x1="15581" y1="25690" x2="15581" y2="25690"/>
                        <a14:foregroundMark x1="11163" y1="15000" x2="11163" y2="15000"/>
                        <a14:foregroundMark x1="11163" y1="11207" x2="13953" y2="8448"/>
                        <a14:foregroundMark x1="71628" y1="18276" x2="71628" y2="18276"/>
                        <a14:foregroundMark x1="68488" y1="17241" x2="68488" y2="17241"/>
                        <a14:foregroundMark x1="70349" y1="15000" x2="85581" y2="17586"/>
                        <a14:foregroundMark x1="85581" y1="17586" x2="66977" y2="24828"/>
                        <a14:foregroundMark x1="66977" y1="24828" x2="60000" y2="19138"/>
                        <a14:foregroundMark x1="78256" y1="33276" x2="80116" y2="49138"/>
                        <a14:foregroundMark x1="85465" y1="13621" x2="87093" y2="23793"/>
                        <a14:foregroundMark x1="81744" y1="77069" x2="70000" y2="78621"/>
                        <a14:foregroundMark x1="70000" y1="78621" x2="75698" y2="69138"/>
                        <a14:foregroundMark x1="81395" y1="89310" x2="81744" y2="91552"/>
                        <a14:foregroundMark x1="81744" y1="90172" x2="81744" y2="90172"/>
                        <a14:foregroundMark x1="78605" y1="93966" x2="77674" y2="93448"/>
                        <a14:foregroundMark x1="75465" y1="92931" x2="75465" y2="92931"/>
                        <a14:foregroundMark x1="73488" y1="85000" x2="73488" y2="85000"/>
                        <a14:foregroundMark x1="73837" y1="88276" x2="73837" y2="88276"/>
                        <a14:foregroundMark x1="69070" y1="97241" x2="69070" y2="97241"/>
                        <a14:foregroundMark x1="69070" y1="91552" x2="69070" y2="91552"/>
                        <a14:foregroundMark x1="67907" y1="89655" x2="67907" y2="89655"/>
                        <a14:foregroundMark x1="67209" y1="88276" x2="67209" y2="88276"/>
                        <a14:foregroundMark x1="66279" y1="86897" x2="66279" y2="86897"/>
                        <a14:foregroundMark x1="63140" y1="93448" x2="63140" y2="93448"/>
                        <a14:foregroundMark x1="62209" y1="89310" x2="62209" y2="89310"/>
                        <a14:foregroundMark x1="62209" y1="89310" x2="62209" y2="89310"/>
                        <a14:foregroundMark x1="63721" y1="83103" x2="63721" y2="83103"/>
                        <a14:foregroundMark x1="63721" y1="83103" x2="63721" y2="83103"/>
                        <a14:foregroundMark x1="69070" y1="95862" x2="69070" y2="95862"/>
                        <a14:foregroundMark x1="70698" y1="93966" x2="70698" y2="93966"/>
                        <a14:foregroundMark x1="79535" y1="85517" x2="79535" y2="85517"/>
                        <a14:foregroundMark x1="79535" y1="85517" x2="79535" y2="85517"/>
                        <a14:foregroundMark x1="83605" y1="87414" x2="83605" y2="87414"/>
                        <a14:foregroundMark x1="83605" y1="87414" x2="83605" y2="87414"/>
                        <a14:foregroundMark x1="85233" y1="95862" x2="85233" y2="95862"/>
                        <a14:foregroundMark x1="85233" y1="95862" x2="85233" y2="95862"/>
                        <a14:foregroundMark x1="65349" y1="85517" x2="65349" y2="85517"/>
                        <a14:foregroundMark x1="65349" y1="85517" x2="65349" y2="85517"/>
                        <a14:foregroundMark x1="22791" y1="13103" x2="22791" y2="13103"/>
                        <a14:foregroundMark x1="19651" y1="11724" x2="19651" y2="11724"/>
                        <a14:foregroundMark x1="20581" y1="9828" x2="20581" y2="9828"/>
                        <a14:foregroundMark x1="4535" y1="23793" x2="4535" y2="23793"/>
                        <a14:foregroundMark x1="4535" y1="20172" x2="4535" y2="20172"/>
                        <a14:foregroundMark x1="28488" y1="28448" x2="28488" y2="28448"/>
                        <a14:foregroundMark x1="25930" y1="23448" x2="29419" y2="17241"/>
                        <a14:foregroundMark x1="34186" y1="21034" x2="26163" y2="31897"/>
                        <a14:foregroundMark x1="26163" y1="31897" x2="36977" y2="38793"/>
                        <a14:foregroundMark x1="14651" y1="23793" x2="14651" y2="23793"/>
                        <a14:foregroundMark x1="11163" y1="25690" x2="11163" y2="25690"/>
                        <a14:foregroundMark x1="13023" y1="15862" x2="18372" y2="25690"/>
                      </a14:backgroundRemoval>
                    </a14:imgEffect>
                  </a14:imgLayer>
                </a14:imgProps>
              </a:ext>
              <a:ext uri="{28A0092B-C50C-407E-A947-70E740481C1C}">
                <a14:useLocalDpi xmlns:a14="http://schemas.microsoft.com/office/drawing/2010/main" val="0"/>
              </a:ext>
            </a:extLst>
          </a:blip>
          <a:srcRect l="54261" t="49109" b="-1"/>
          <a:stretch/>
        </p:blipFill>
        <p:spPr bwMode="auto">
          <a:xfrm>
            <a:off x="9989670" y="-97763"/>
            <a:ext cx="2107143" cy="1581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9129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7">
            <a:extLst>
              <a:ext uri="{FF2B5EF4-FFF2-40B4-BE49-F238E27FC236}">
                <a16:creationId xmlns:a16="http://schemas.microsoft.com/office/drawing/2014/main" id="{B947E66A-9075-41E4-BB5E-4121C57A7C22}"/>
              </a:ext>
            </a:extLst>
          </p:cNvPr>
          <p:cNvSpPr/>
          <p:nvPr/>
        </p:nvSpPr>
        <p:spPr>
          <a:xfrm>
            <a:off x="145773" y="221126"/>
            <a:ext cx="2392859" cy="664109"/>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rgbClr val="FF0000"/>
                </a:solidFill>
                <a:latin typeface="Times New Roman" panose="02020603050405020304" pitchFamily="18" charset="0"/>
                <a:cs typeface="Times New Roman" panose="02020603050405020304" pitchFamily="18" charset="0"/>
              </a:rPr>
              <a:t>TRÒ CHƠI</a:t>
            </a:r>
          </a:p>
        </p:txBody>
      </p:sp>
      <p:sp>
        <p:nvSpPr>
          <p:cNvPr id="37" name="Rectangle: Rounded Corners 7">
            <a:extLst>
              <a:ext uri="{FF2B5EF4-FFF2-40B4-BE49-F238E27FC236}">
                <a16:creationId xmlns:a16="http://schemas.microsoft.com/office/drawing/2014/main" id="{B947E66A-9075-41E4-BB5E-4121C57A7C22}"/>
              </a:ext>
            </a:extLst>
          </p:cNvPr>
          <p:cNvSpPr/>
          <p:nvPr/>
        </p:nvSpPr>
        <p:spPr>
          <a:xfrm>
            <a:off x="5105400" y="6069363"/>
            <a:ext cx="7086600" cy="558164"/>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err="1">
                <a:solidFill>
                  <a:schemeClr val="tx1"/>
                </a:solidFill>
                <a:latin typeface="Times New Roman" panose="02020603050405020304" pitchFamily="18" charset="0"/>
                <a:cs typeface="Times New Roman" panose="02020603050405020304" pitchFamily="18" charset="0"/>
              </a:rPr>
              <a:t>Hình</a:t>
            </a:r>
            <a:r>
              <a:rPr lang="en-US" sz="2400" b="1" dirty="0">
                <a:solidFill>
                  <a:schemeClr val="tx1"/>
                </a:solidFill>
                <a:latin typeface="Times New Roman" panose="02020603050405020304" pitchFamily="18" charset="0"/>
                <a:cs typeface="Times New Roman" panose="02020603050405020304" pitchFamily="18" charset="0"/>
              </a:rPr>
              <a:t> 6. </a:t>
            </a:r>
            <a:r>
              <a:rPr lang="en-US" sz="2400" b="1" dirty="0" err="1">
                <a:solidFill>
                  <a:schemeClr val="tx1"/>
                </a:solidFill>
                <a:latin typeface="Times New Roman" panose="02020603050405020304" pitchFamily="18" charset="0"/>
                <a:cs typeface="Times New Roman" panose="02020603050405020304" pitchFamily="18" charset="0"/>
              </a:rPr>
              <a:t>Phân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bố</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lượng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mưa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trung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bình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năm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trên</a:t>
            </a:r>
            <a:r>
              <a:rPr lang="en-US" sz="2400" b="1" dirty="0">
                <a:solidFill>
                  <a:schemeClr val="tx1"/>
                </a:solidFill>
                <a:latin typeface="Times New Roman" panose="02020603050405020304" pitchFamily="18" charset="0"/>
                <a:cs typeface="Times New Roman" panose="02020603050405020304" pitchFamily="18" charset="0"/>
              </a:rPr>
              <a:t> TĐ</a:t>
            </a: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561439" y="1364919"/>
            <a:ext cx="7606814" cy="4700437"/>
          </a:xfrm>
          <a:prstGeom prst="rect">
            <a:avLst/>
          </a:prstGeom>
        </p:spPr>
      </p:pic>
      <p:sp>
        <p:nvSpPr>
          <p:cNvPr id="24" name="Rectangle: Rounded Corners 7">
            <a:extLst>
              <a:ext uri="{FF2B5EF4-FFF2-40B4-BE49-F238E27FC236}">
                <a16:creationId xmlns:a16="http://schemas.microsoft.com/office/drawing/2014/main" id="{D6CE6303-3C40-4361-9869-64BB994762E1}"/>
              </a:ext>
            </a:extLst>
          </p:cNvPr>
          <p:cNvSpPr/>
          <p:nvPr/>
        </p:nvSpPr>
        <p:spPr>
          <a:xfrm>
            <a:off x="2802734" y="194043"/>
            <a:ext cx="6233972" cy="915997"/>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2B8D3A"/>
                </a:solidFill>
                <a:latin typeface="Times New Roman" panose="02020603050405020304" pitchFamily="18" charset="0"/>
                <a:cs typeface="Times New Roman" panose="02020603050405020304" pitchFamily="18" charset="0"/>
              </a:rPr>
              <a:t>Ai </a:t>
            </a:r>
            <a:r>
              <a:rPr lang="en-US" sz="6600" b="1" dirty="0" err="1">
                <a:solidFill>
                  <a:srgbClr val="2B8D3A"/>
                </a:solidFill>
                <a:latin typeface="Times New Roman" panose="02020603050405020304" pitchFamily="18" charset="0"/>
                <a:cs typeface="Times New Roman" panose="02020603050405020304" pitchFamily="18" charset="0"/>
              </a:rPr>
              <a:t>tinh</a:t>
            </a:r>
            <a:r>
              <a:rPr lang="en-US" sz="6600" b="1" dirty="0">
                <a:solidFill>
                  <a:srgbClr val="2B8D3A"/>
                </a:solidFill>
                <a:latin typeface="Times New Roman" panose="02020603050405020304" pitchFamily="18" charset="0"/>
                <a:cs typeface="Times New Roman" panose="02020603050405020304" pitchFamily="18" charset="0"/>
              </a:rPr>
              <a:t> </a:t>
            </a:r>
            <a:r>
              <a:rPr lang="en-US" sz="6600" b="1" dirty="0" err="1">
                <a:solidFill>
                  <a:srgbClr val="2B8D3A"/>
                </a:solidFill>
                <a:latin typeface="Times New Roman" panose="02020603050405020304" pitchFamily="18" charset="0"/>
                <a:cs typeface="Times New Roman" panose="02020603050405020304" pitchFamily="18" charset="0"/>
              </a:rPr>
              <a:t>mắt</a:t>
            </a:r>
            <a:r>
              <a:rPr lang="en-US" sz="6600" b="1" dirty="0">
                <a:solidFill>
                  <a:srgbClr val="2B8D3A"/>
                </a:solidFill>
                <a:latin typeface="Times New Roman" panose="02020603050405020304" pitchFamily="18" charset="0"/>
                <a:cs typeface="Times New Roman" panose="02020603050405020304" pitchFamily="18" charset="0"/>
              </a:rPr>
              <a:t> </a:t>
            </a:r>
            <a:r>
              <a:rPr lang="en-US" sz="6600" b="1" dirty="0" err="1">
                <a:solidFill>
                  <a:srgbClr val="2B8D3A"/>
                </a:solidFill>
                <a:latin typeface="Times New Roman" panose="02020603050405020304" pitchFamily="18" charset="0"/>
                <a:cs typeface="Times New Roman" panose="02020603050405020304" pitchFamily="18" charset="0"/>
              </a:rPr>
              <a:t>hơn</a:t>
            </a:r>
            <a:endParaRPr lang="en-US" sz="6600" b="1" dirty="0">
              <a:solidFill>
                <a:srgbClr val="2B8D3A"/>
              </a:solidFill>
              <a:latin typeface="Times New Roman" panose="02020603050405020304" pitchFamily="18" charset="0"/>
              <a:cs typeface="Times New Roman" panose="02020603050405020304" pitchFamily="18" charset="0"/>
            </a:endParaRPr>
          </a:p>
        </p:txBody>
      </p:sp>
      <p:pic>
        <p:nvPicPr>
          <p:cNvPr id="45" name="Picture 2" descr="스트 라이프 카탈로그 만화 일러스트 카탈로그 일러스트 Ppt 카탈로그, 스트라이프 카탈로그, 만화 삽화, 카탈로그 일러스트무료  다운로드를위한 PNG 및 PSD 파일"/>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500" b="91667" l="6750" r="92167">
                        <a14:foregroundMark x1="17667" y1="13833" x2="17667" y2="13833"/>
                        <a14:foregroundMark x1="24500" y1="20667" x2="24500" y2="20667"/>
                        <a14:foregroundMark x1="28750" y1="21167" x2="28750" y2="21167"/>
                        <a14:foregroundMark x1="34583" y1="22917" x2="37333" y2="22917"/>
                        <a14:foregroundMark x1="43417" y1="23417" x2="43417" y2="23417"/>
                        <a14:foregroundMark x1="45667" y1="23417" x2="45667" y2="23417"/>
                        <a14:foregroundMark x1="91417" y1="18417" x2="91417" y2="18417"/>
                        <a14:foregroundMark x1="16667" y1="6000" x2="16667" y2="6000"/>
                        <a14:foregroundMark x1="20917" y1="8833" x2="20917" y2="8833"/>
                        <a14:foregroundMark x1="19917" y1="4500" x2="19917" y2="4500"/>
                        <a14:foregroundMark x1="8583" y1="35333" x2="8583" y2="35333"/>
                        <a14:foregroundMark x1="15833" y1="65167" x2="15833" y2="65167"/>
                        <a14:foregroundMark x1="11333" y1="60333" x2="11333" y2="60333"/>
                        <a14:foregroundMark x1="11333" y1="58333" x2="11333" y2="57333"/>
                        <a14:foregroundMark x1="14333" y1="55500" x2="14333" y2="55500"/>
                        <a14:foregroundMark x1="16167" y1="56333" x2="16167" y2="56333"/>
                        <a14:foregroundMark x1="21417" y1="58083" x2="21417" y2="58083"/>
                        <a14:foregroundMark x1="25500" y1="64917" x2="25500" y2="64917"/>
                        <a14:foregroundMark x1="27250" y1="65917" x2="27250" y2="65917"/>
                        <a14:foregroundMark x1="30500" y1="67667" x2="31750" y2="68167"/>
                        <a14:foregroundMark x1="35083" y1="68917" x2="35083" y2="68917"/>
                        <a14:foregroundMark x1="53000" y1="72250" x2="53000" y2="72250"/>
                        <a14:foregroundMark x1="66917" y1="74500" x2="66917" y2="74500"/>
                        <a14:foregroundMark x1="37583" y1="60083" x2="91417" y2="72250"/>
                        <a14:foregroundMark x1="13583" y1="81083" x2="13583" y2="81083"/>
                        <a14:foregroundMark x1="17917" y1="81833" x2="60083" y2="90167"/>
                        <a14:foregroundMark x1="68417" y1="87583" x2="73750" y2="87333"/>
                        <a14:foregroundMark x1="38333" y1="66667" x2="27500" y2="62083"/>
                        <a14:foregroundMark x1="14083" y1="60083" x2="14083" y2="60083"/>
                        <a14:foregroundMark x1="15583" y1="54750" x2="23167" y2="63083"/>
                        <a14:foregroundMark x1="19667" y1="52500" x2="7500" y2="52000"/>
                        <a14:foregroundMark x1="8333" y1="54500" x2="7250" y2="63333"/>
                        <a14:foregroundMark x1="11833" y1="65417" x2="11833" y2="65417"/>
                        <a14:foregroundMark x1="12083" y1="63083" x2="45417" y2="75250"/>
                        <a14:foregroundMark x1="32583" y1="65417" x2="47917" y2="67917"/>
                        <a14:foregroundMark x1="45167" y1="65917" x2="69667" y2="67917"/>
                        <a14:foregroundMark x1="63833" y1="62083" x2="87083" y2="59583"/>
                        <a14:foregroundMark x1="89167" y1="63833" x2="90167" y2="68417"/>
                        <a14:foregroundMark x1="89167" y1="64917" x2="88667" y2="69417"/>
                        <a14:foregroundMark x1="88667" y1="68667" x2="88667" y2="68667"/>
                        <a14:foregroundMark x1="83333" y1="83583" x2="42167" y2="77750"/>
                        <a14:foregroundMark x1="17917" y1="77500" x2="17917" y2="77500"/>
                        <a14:foregroundMark x1="14833" y1="78000" x2="13833" y2="78750"/>
                        <a14:foregroundMark x1="10833" y1="80833" x2="10833" y2="80833"/>
                        <a14:foregroundMark x1="12833" y1="83333" x2="12833" y2="83333"/>
                        <a14:foregroundMark x1="13083" y1="83833" x2="13083" y2="83833"/>
                        <a14:foregroundMark x1="13583" y1="84083" x2="13583" y2="84083"/>
                        <a14:foregroundMark x1="13583" y1="83583" x2="13583" y2="83583"/>
                        <a14:foregroundMark x1="13083" y1="82583" x2="13083" y2="82583"/>
                        <a14:foregroundMark x1="27750" y1="91417" x2="89417" y2="89917"/>
                        <a14:foregroundMark x1="88167" y1="84083" x2="90917" y2="91667"/>
                        <a14:foregroundMark x1="17167" y1="38583" x2="17167" y2="38333"/>
                        <a14:foregroundMark x1="12083" y1="12833" x2="82333" y2="18917"/>
                        <a14:foregroundMark x1="44917" y1="19917" x2="88167" y2="19917"/>
                        <a14:foregroundMark x1="88667" y1="60083" x2="88667" y2="60083"/>
                        <a14:foregroundMark x1="89667" y1="59083" x2="20667" y2="57583"/>
                        <a14:foregroundMark x1="20667" y1="53250" x2="8583" y2="51000"/>
                        <a14:foregroundMark x1="7000" y1="61583" x2="14333" y2="65917"/>
                        <a14:foregroundMark x1="14833" y1="66667" x2="15833" y2="70917"/>
                        <a14:foregroundMark x1="19917" y1="76500" x2="7750" y2="73000"/>
                        <a14:foregroundMark x1="8583" y1="75000" x2="6750" y2="88167"/>
                        <a14:foregroundMark x1="89167" y1="58583" x2="69667" y2="56583"/>
                        <a14:foregroundMark x1="89667" y1="60333" x2="92167" y2="66667"/>
                        <a14:foregroundMark x1="90667" y1="66917" x2="91667" y2="68667"/>
                        <a14:foregroundMark x1="11583" y1="28500" x2="19417" y2="29500"/>
                        <a14:foregroundMark x1="19917" y1="28250" x2="13083" y2="28750"/>
                        <a14:foregroundMark x1="11583" y1="90667" x2="10083" y2="89167"/>
                        <a14:foregroundMark x1="13833" y1="89417" x2="13833" y2="89417"/>
                        <a14:foregroundMark x1="15833" y1="89667" x2="15833" y2="89667"/>
                      </a14:backgroundRemoval>
                    </a14:imgEffect>
                    <a14:imgEffect>
                      <a14:sharpenSoften amount="50000"/>
                    </a14:imgEffect>
                  </a14:imgLayer>
                </a14:imgProps>
              </a:ext>
              <a:ext uri="{28A0092B-C50C-407E-A947-70E740481C1C}">
                <a14:useLocalDpi xmlns:a14="http://schemas.microsoft.com/office/drawing/2010/main" val="0"/>
              </a:ext>
            </a:extLst>
          </a:blip>
          <a:srcRect l="6473" t="28275" r="6713" b="51630"/>
          <a:stretch/>
        </p:blipFill>
        <p:spPr bwMode="auto">
          <a:xfrm>
            <a:off x="0" y="1081811"/>
            <a:ext cx="4722459" cy="195115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스트 라이프 카탈로그 만화 일러스트 카탈로그 일러스트 Ppt 카탈로그, 스트라이프 카탈로그, 만화 삽화, 카탈로그 일러스트무료  다운로드를위한 PNG 및 PSD 파일"/>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500" b="91667" l="6750" r="92167">
                        <a14:foregroundMark x1="17667" y1="13833" x2="17667" y2="13833"/>
                        <a14:foregroundMark x1="24500" y1="20667" x2="24500" y2="20667"/>
                        <a14:foregroundMark x1="28750" y1="21167" x2="28750" y2="21167"/>
                        <a14:foregroundMark x1="34583" y1="22917" x2="37333" y2="22917"/>
                        <a14:foregroundMark x1="43417" y1="23417" x2="43417" y2="23417"/>
                        <a14:foregroundMark x1="45667" y1="23417" x2="45667" y2="23417"/>
                        <a14:foregroundMark x1="91417" y1="18417" x2="91417" y2="18417"/>
                        <a14:foregroundMark x1="16667" y1="6000" x2="16667" y2="6000"/>
                        <a14:foregroundMark x1="20917" y1="8833" x2="20917" y2="8833"/>
                        <a14:foregroundMark x1="19917" y1="4500" x2="19917" y2="4500"/>
                        <a14:foregroundMark x1="8583" y1="35333" x2="8583" y2="35333"/>
                        <a14:foregroundMark x1="15833" y1="65167" x2="15833" y2="65167"/>
                        <a14:foregroundMark x1="11333" y1="60333" x2="11333" y2="60333"/>
                        <a14:foregroundMark x1="11333" y1="58333" x2="11333" y2="57333"/>
                        <a14:foregroundMark x1="14333" y1="55500" x2="14333" y2="55500"/>
                        <a14:foregroundMark x1="16167" y1="56333" x2="16167" y2="56333"/>
                        <a14:foregroundMark x1="21417" y1="58083" x2="21417" y2="58083"/>
                        <a14:foregroundMark x1="25500" y1="64917" x2="25500" y2="64917"/>
                        <a14:foregroundMark x1="27250" y1="65917" x2="27250" y2="65917"/>
                        <a14:foregroundMark x1="30500" y1="67667" x2="31750" y2="68167"/>
                        <a14:foregroundMark x1="35083" y1="68917" x2="35083" y2="68917"/>
                        <a14:foregroundMark x1="53000" y1="72250" x2="53000" y2="72250"/>
                        <a14:foregroundMark x1="66917" y1="74500" x2="66917" y2="74500"/>
                        <a14:foregroundMark x1="37583" y1="60083" x2="91417" y2="72250"/>
                        <a14:foregroundMark x1="13583" y1="81083" x2="13583" y2="81083"/>
                        <a14:foregroundMark x1="17917" y1="81833" x2="60083" y2="90167"/>
                        <a14:foregroundMark x1="68417" y1="87583" x2="73750" y2="87333"/>
                        <a14:foregroundMark x1="38333" y1="66667" x2="27500" y2="62083"/>
                        <a14:foregroundMark x1="14083" y1="60083" x2="14083" y2="60083"/>
                        <a14:foregroundMark x1="15583" y1="54750" x2="23167" y2="63083"/>
                        <a14:foregroundMark x1="19667" y1="52500" x2="7500" y2="52000"/>
                        <a14:foregroundMark x1="8333" y1="54500" x2="7250" y2="63333"/>
                        <a14:foregroundMark x1="11833" y1="65417" x2="11833" y2="65417"/>
                        <a14:foregroundMark x1="12083" y1="63083" x2="45417" y2="75250"/>
                        <a14:foregroundMark x1="32583" y1="65417" x2="47917" y2="67917"/>
                        <a14:foregroundMark x1="45167" y1="65917" x2="69667" y2="67917"/>
                        <a14:foregroundMark x1="63833" y1="62083" x2="87083" y2="59583"/>
                        <a14:foregroundMark x1="89167" y1="63833" x2="90167" y2="68417"/>
                        <a14:foregroundMark x1="89167" y1="64917" x2="88667" y2="69417"/>
                        <a14:foregroundMark x1="88667" y1="68667" x2="88667" y2="68667"/>
                        <a14:foregroundMark x1="83333" y1="83583" x2="42167" y2="77750"/>
                        <a14:foregroundMark x1="17917" y1="77500" x2="17917" y2="77500"/>
                        <a14:foregroundMark x1="14833" y1="78000" x2="13833" y2="78750"/>
                        <a14:foregroundMark x1="10833" y1="80833" x2="10833" y2="80833"/>
                        <a14:foregroundMark x1="12833" y1="83333" x2="12833" y2="83333"/>
                        <a14:foregroundMark x1="13083" y1="83833" x2="13083" y2="83833"/>
                        <a14:foregroundMark x1="13583" y1="84083" x2="13583" y2="84083"/>
                        <a14:foregroundMark x1="13583" y1="83583" x2="13583" y2="83583"/>
                        <a14:foregroundMark x1="13083" y1="82583" x2="13083" y2="82583"/>
                        <a14:foregroundMark x1="27750" y1="91417" x2="89417" y2="89917"/>
                        <a14:foregroundMark x1="88167" y1="84083" x2="90917" y2="91667"/>
                        <a14:foregroundMark x1="17167" y1="38583" x2="17167" y2="38333"/>
                        <a14:foregroundMark x1="12083" y1="12833" x2="82333" y2="18917"/>
                        <a14:foregroundMark x1="44917" y1="19917" x2="88167" y2="19917"/>
                        <a14:foregroundMark x1="88667" y1="60083" x2="88667" y2="60083"/>
                        <a14:foregroundMark x1="89667" y1="59083" x2="20667" y2="57583"/>
                        <a14:foregroundMark x1="20667" y1="53250" x2="8583" y2="51000"/>
                        <a14:foregroundMark x1="7000" y1="61583" x2="14333" y2="65917"/>
                        <a14:foregroundMark x1="14833" y1="66667" x2="15833" y2="70917"/>
                        <a14:foregroundMark x1="19917" y1="76500" x2="7750" y2="73000"/>
                        <a14:foregroundMark x1="8583" y1="75000" x2="6750" y2="88167"/>
                        <a14:foregroundMark x1="89167" y1="58583" x2="69667" y2="56583"/>
                        <a14:foregroundMark x1="89667" y1="60333" x2="92167" y2="66667"/>
                        <a14:foregroundMark x1="90667" y1="66917" x2="91667" y2="68667"/>
                        <a14:foregroundMark x1="11583" y1="28500" x2="19417" y2="29500"/>
                        <a14:foregroundMark x1="19917" y1="28250" x2="13083" y2="28750"/>
                        <a14:foregroundMark x1="11583" y1="90667" x2="10083" y2="89167"/>
                        <a14:foregroundMark x1="13833" y1="89417" x2="13833" y2="89417"/>
                        <a14:foregroundMark x1="15833" y1="89667" x2="15833" y2="89667"/>
                      </a14:backgroundRemoval>
                    </a14:imgEffect>
                    <a14:imgEffect>
                      <a14:sharpenSoften amount="50000"/>
                    </a14:imgEffect>
                  </a14:imgLayer>
                </a14:imgProps>
              </a:ext>
              <a:ext uri="{28A0092B-C50C-407E-A947-70E740481C1C}">
                <a14:useLocalDpi xmlns:a14="http://schemas.microsoft.com/office/drawing/2010/main" val="0"/>
              </a:ext>
            </a:extLst>
          </a:blip>
          <a:srcRect l="6473" t="28275" r="6713" b="51630"/>
          <a:stretch/>
        </p:blipFill>
        <p:spPr bwMode="auto">
          <a:xfrm>
            <a:off x="0" y="2970631"/>
            <a:ext cx="4722459" cy="1951150"/>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Rounded Corners 7">
            <a:extLst>
              <a:ext uri="{FF2B5EF4-FFF2-40B4-BE49-F238E27FC236}">
                <a16:creationId xmlns:a16="http://schemas.microsoft.com/office/drawing/2014/main" id="{B947E66A-9075-41E4-BB5E-4121C57A7C22}"/>
              </a:ext>
            </a:extLst>
          </p:cNvPr>
          <p:cNvSpPr/>
          <p:nvPr/>
        </p:nvSpPr>
        <p:spPr>
          <a:xfrm>
            <a:off x="889347" y="1826583"/>
            <a:ext cx="3490635" cy="941259"/>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solidFill>
                  <a:srgbClr val="14213F"/>
                </a:solidFill>
                <a:latin typeface="Times New Roman" panose="02020603050405020304" pitchFamily="18" charset="0"/>
                <a:cs typeface="Times New Roman" panose="02020603050405020304" pitchFamily="18" charset="0"/>
              </a:rPr>
              <a:t>A-ma-</a:t>
            </a:r>
            <a:r>
              <a:rPr lang="en-US" sz="2400" b="1" dirty="0" err="1">
                <a:solidFill>
                  <a:srgbClr val="14213F"/>
                </a:solidFill>
                <a:latin typeface="Times New Roman" panose="02020603050405020304" pitchFamily="18" charset="0"/>
                <a:cs typeface="Times New Roman" panose="02020603050405020304" pitchFamily="18" charset="0"/>
              </a:rPr>
              <a:t>dôn</a:t>
            </a:r>
            <a:r>
              <a:rPr lang="en-US" sz="2400" b="1" dirty="0">
                <a:solidFill>
                  <a:srgbClr val="14213F"/>
                </a:solidFill>
                <a:latin typeface="Times New Roman" panose="02020603050405020304" pitchFamily="18" charset="0"/>
                <a:cs typeface="Times New Roman" panose="02020603050405020304" pitchFamily="18" charset="0"/>
              </a:rPr>
              <a:t>, </a:t>
            </a:r>
            <a:r>
              <a:rPr lang="en-US" sz="2400" b="1" dirty="0" err="1">
                <a:solidFill>
                  <a:srgbClr val="14213F"/>
                </a:solidFill>
                <a:latin typeface="Times New Roman" panose="02020603050405020304" pitchFamily="18" charset="0"/>
                <a:cs typeface="Times New Roman" panose="02020603050405020304" pitchFamily="18" charset="0"/>
              </a:rPr>
              <a:t>vịnh</a:t>
            </a:r>
            <a:r>
              <a:rPr lang="en-US" sz="2400" b="1" dirty="0">
                <a:solidFill>
                  <a:srgbClr val="14213F"/>
                </a:solidFill>
                <a:latin typeface="Times New Roman" panose="02020603050405020304" pitchFamily="18" charset="0"/>
                <a:cs typeface="Times New Roman" panose="02020603050405020304" pitchFamily="18" charset="0"/>
              </a:rPr>
              <a:t> </a:t>
            </a:r>
            <a:r>
              <a:rPr lang="en-US" sz="2400" b="1" dirty="0" err="1">
                <a:solidFill>
                  <a:srgbClr val="14213F"/>
                </a:solidFill>
                <a:latin typeface="Times New Roman" panose="02020603050405020304" pitchFamily="18" charset="0"/>
                <a:cs typeface="Times New Roman" panose="02020603050405020304" pitchFamily="18" charset="0"/>
              </a:rPr>
              <a:t>Ghi-nê</a:t>
            </a:r>
            <a:r>
              <a:rPr lang="en-US" sz="2400" b="1" dirty="0">
                <a:solidFill>
                  <a:srgbClr val="14213F"/>
                </a:solidFill>
                <a:latin typeface="Times New Roman" panose="02020603050405020304" pitchFamily="18" charset="0"/>
                <a:cs typeface="Times New Roman" panose="02020603050405020304" pitchFamily="18" charset="0"/>
              </a:rPr>
              <a:t>, ĐB </a:t>
            </a:r>
            <a:r>
              <a:rPr lang="en-US" sz="2400" b="1" dirty="0" err="1">
                <a:solidFill>
                  <a:srgbClr val="14213F"/>
                </a:solidFill>
                <a:latin typeface="Times New Roman" panose="02020603050405020304" pitchFamily="18" charset="0"/>
                <a:cs typeface="Times New Roman" panose="02020603050405020304" pitchFamily="18" charset="0"/>
              </a:rPr>
              <a:t>Ấn</a:t>
            </a:r>
            <a:r>
              <a:rPr lang="en-US" sz="2400" b="1" dirty="0">
                <a:solidFill>
                  <a:srgbClr val="14213F"/>
                </a:solidFill>
                <a:latin typeface="Times New Roman" panose="02020603050405020304" pitchFamily="18" charset="0"/>
                <a:cs typeface="Times New Roman" panose="02020603050405020304" pitchFamily="18" charset="0"/>
              </a:rPr>
              <a:t> </a:t>
            </a:r>
            <a:r>
              <a:rPr lang="en-US" sz="2400" b="1" dirty="0" err="1">
                <a:solidFill>
                  <a:srgbClr val="14213F"/>
                </a:solidFill>
                <a:latin typeface="Times New Roman" panose="02020603050405020304" pitchFamily="18" charset="0"/>
                <a:cs typeface="Times New Roman" panose="02020603050405020304" pitchFamily="18" charset="0"/>
              </a:rPr>
              <a:t>Độ</a:t>
            </a:r>
            <a:r>
              <a:rPr lang="en-US" sz="2400" b="1" dirty="0">
                <a:solidFill>
                  <a:srgbClr val="14213F"/>
                </a:solidFill>
                <a:latin typeface="Times New Roman" panose="02020603050405020304" pitchFamily="18" charset="0"/>
                <a:cs typeface="Times New Roman" panose="02020603050405020304" pitchFamily="18" charset="0"/>
              </a:rPr>
              <a:t>, </a:t>
            </a:r>
            <a:r>
              <a:rPr lang="en-US" sz="2400" b="1" dirty="0" err="1">
                <a:solidFill>
                  <a:srgbClr val="14213F"/>
                </a:solidFill>
                <a:latin typeface="Times New Roman" panose="02020603050405020304" pitchFamily="18" charset="0"/>
                <a:cs typeface="Times New Roman" panose="02020603050405020304" pitchFamily="18" charset="0"/>
              </a:rPr>
              <a:t>một</a:t>
            </a:r>
            <a:r>
              <a:rPr lang="en-US" sz="2400" b="1" dirty="0">
                <a:solidFill>
                  <a:srgbClr val="14213F"/>
                </a:solidFill>
                <a:latin typeface="Times New Roman" panose="02020603050405020304" pitchFamily="18" charset="0"/>
                <a:cs typeface="Times New Roman" panose="02020603050405020304" pitchFamily="18" charset="0"/>
              </a:rPr>
              <a:t> </a:t>
            </a:r>
            <a:r>
              <a:rPr lang="en-US" sz="2400" b="1" dirty="0" err="1">
                <a:solidFill>
                  <a:srgbClr val="14213F"/>
                </a:solidFill>
                <a:latin typeface="Times New Roman" panose="02020603050405020304" pitchFamily="18" charset="0"/>
                <a:cs typeface="Times New Roman" panose="02020603050405020304" pitchFamily="18" charset="0"/>
              </a:rPr>
              <a:t>phần</a:t>
            </a:r>
            <a:r>
              <a:rPr lang="en-US" sz="2400" b="1" dirty="0">
                <a:solidFill>
                  <a:srgbClr val="14213F"/>
                </a:solidFill>
                <a:latin typeface="Times New Roman" panose="02020603050405020304" pitchFamily="18" charset="0"/>
                <a:cs typeface="Times New Roman" panose="02020603050405020304" pitchFamily="18" charset="0"/>
              </a:rPr>
              <a:t> </a:t>
            </a:r>
            <a:r>
              <a:rPr lang="en-US" sz="2400" b="1" dirty="0" err="1">
                <a:solidFill>
                  <a:srgbClr val="14213F"/>
                </a:solidFill>
                <a:latin typeface="Times New Roman" panose="02020603050405020304" pitchFamily="18" charset="0"/>
                <a:cs typeface="Times New Roman" panose="02020603050405020304" pitchFamily="18" charset="0"/>
              </a:rPr>
              <a:t>Đông</a:t>
            </a:r>
            <a:r>
              <a:rPr lang="en-US" sz="2400" b="1" dirty="0">
                <a:solidFill>
                  <a:srgbClr val="14213F"/>
                </a:solidFill>
                <a:latin typeface="Times New Roman" panose="02020603050405020304" pitchFamily="18" charset="0"/>
                <a:cs typeface="Times New Roman" panose="02020603050405020304" pitchFamily="18" charset="0"/>
              </a:rPr>
              <a:t> Nam Á</a:t>
            </a:r>
          </a:p>
        </p:txBody>
      </p:sp>
      <p:sp>
        <p:nvSpPr>
          <p:cNvPr id="48" name="Rectangle: Rounded Corners 7">
            <a:extLst>
              <a:ext uri="{FF2B5EF4-FFF2-40B4-BE49-F238E27FC236}">
                <a16:creationId xmlns:a16="http://schemas.microsoft.com/office/drawing/2014/main" id="{B947E66A-9075-41E4-BB5E-4121C57A7C22}"/>
              </a:ext>
            </a:extLst>
          </p:cNvPr>
          <p:cNvSpPr/>
          <p:nvPr/>
        </p:nvSpPr>
        <p:spPr>
          <a:xfrm>
            <a:off x="1006583" y="1130205"/>
            <a:ext cx="3592303" cy="664109"/>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0033CC"/>
                </a:solidFill>
                <a:latin typeface="Times New Roman" panose="02020603050405020304" pitchFamily="18" charset="0"/>
                <a:cs typeface="Times New Roman" panose="02020603050405020304" pitchFamily="18" charset="0"/>
              </a:rPr>
              <a:t>Mưa</a:t>
            </a:r>
            <a:r>
              <a:rPr lang="en-US" sz="2800" b="1" dirty="0">
                <a:solidFill>
                  <a:srgbClr val="0033CC"/>
                </a:solidFill>
                <a:latin typeface="Times New Roman" panose="02020603050405020304" pitchFamily="18" charset="0"/>
                <a:cs typeface="Times New Roman" panose="02020603050405020304" pitchFamily="18" charset="0"/>
              </a:rPr>
              <a:t>: &gt; 2000 mm</a:t>
            </a:r>
          </a:p>
        </p:txBody>
      </p:sp>
      <p:sp>
        <p:nvSpPr>
          <p:cNvPr id="49" name="Rectangle: Rounded Corners 7">
            <a:extLst>
              <a:ext uri="{FF2B5EF4-FFF2-40B4-BE49-F238E27FC236}">
                <a16:creationId xmlns:a16="http://schemas.microsoft.com/office/drawing/2014/main" id="{B947E66A-9075-41E4-BB5E-4121C57A7C22}"/>
              </a:ext>
            </a:extLst>
          </p:cNvPr>
          <p:cNvSpPr/>
          <p:nvPr/>
        </p:nvSpPr>
        <p:spPr>
          <a:xfrm>
            <a:off x="116194" y="3369052"/>
            <a:ext cx="719441" cy="664109"/>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rgbClr val="14213F"/>
                </a:solidFill>
                <a:latin typeface="Times New Roman" panose="02020603050405020304" pitchFamily="18" charset="0"/>
                <a:cs typeface="Times New Roman" panose="02020603050405020304" pitchFamily="18" charset="0"/>
              </a:rPr>
              <a:t>2</a:t>
            </a:r>
          </a:p>
        </p:txBody>
      </p:sp>
      <p:pic>
        <p:nvPicPr>
          <p:cNvPr id="50" name="Picture 2" descr="스트 라이프 카탈로그 만화 일러스트 카탈로그 일러스트 Ppt 카탈로그, 스트라이프 카탈로그, 만화 삽화, 카탈로그 일러스트무료  다운로드를위한 PNG 및 PSD 파일"/>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500" b="91667" l="6750" r="92167">
                        <a14:foregroundMark x1="17667" y1="13833" x2="17667" y2="13833"/>
                        <a14:foregroundMark x1="24500" y1="20667" x2="24500" y2="20667"/>
                        <a14:foregroundMark x1="28750" y1="21167" x2="28750" y2="21167"/>
                        <a14:foregroundMark x1="34583" y1="22917" x2="37333" y2="22917"/>
                        <a14:foregroundMark x1="43417" y1="23417" x2="43417" y2="23417"/>
                        <a14:foregroundMark x1="45667" y1="23417" x2="45667" y2="23417"/>
                        <a14:foregroundMark x1="91417" y1="18417" x2="91417" y2="18417"/>
                        <a14:foregroundMark x1="16667" y1="6000" x2="16667" y2="6000"/>
                        <a14:foregroundMark x1="20917" y1="8833" x2="20917" y2="8833"/>
                        <a14:foregroundMark x1="19917" y1="4500" x2="19917" y2="4500"/>
                        <a14:foregroundMark x1="8583" y1="35333" x2="8583" y2="35333"/>
                        <a14:foregroundMark x1="15833" y1="65167" x2="15833" y2="65167"/>
                        <a14:foregroundMark x1="11333" y1="60333" x2="11333" y2="60333"/>
                        <a14:foregroundMark x1="11333" y1="58333" x2="11333" y2="57333"/>
                        <a14:foregroundMark x1="14333" y1="55500" x2="14333" y2="55500"/>
                        <a14:foregroundMark x1="16167" y1="56333" x2="16167" y2="56333"/>
                        <a14:foregroundMark x1="21417" y1="58083" x2="21417" y2="58083"/>
                        <a14:foregroundMark x1="25500" y1="64917" x2="25500" y2="64917"/>
                        <a14:foregroundMark x1="27250" y1="65917" x2="27250" y2="65917"/>
                        <a14:foregroundMark x1="30500" y1="67667" x2="31750" y2="68167"/>
                        <a14:foregroundMark x1="35083" y1="68917" x2="35083" y2="68917"/>
                        <a14:foregroundMark x1="53000" y1="72250" x2="53000" y2="72250"/>
                        <a14:foregroundMark x1="66917" y1="74500" x2="66917" y2="74500"/>
                        <a14:foregroundMark x1="37583" y1="60083" x2="91417" y2="72250"/>
                        <a14:foregroundMark x1="13583" y1="81083" x2="13583" y2="81083"/>
                        <a14:foregroundMark x1="17917" y1="81833" x2="60083" y2="90167"/>
                        <a14:foregroundMark x1="68417" y1="87583" x2="73750" y2="87333"/>
                        <a14:foregroundMark x1="38333" y1="66667" x2="27500" y2="62083"/>
                        <a14:foregroundMark x1="14083" y1="60083" x2="14083" y2="60083"/>
                        <a14:foregroundMark x1="15583" y1="54750" x2="23167" y2="63083"/>
                        <a14:foregroundMark x1="19667" y1="52500" x2="7500" y2="52000"/>
                        <a14:foregroundMark x1="8333" y1="54500" x2="7250" y2="63333"/>
                        <a14:foregroundMark x1="11833" y1="65417" x2="11833" y2="65417"/>
                        <a14:foregroundMark x1="12083" y1="63083" x2="45417" y2="75250"/>
                        <a14:foregroundMark x1="32583" y1="65417" x2="47917" y2="67917"/>
                        <a14:foregroundMark x1="45167" y1="65917" x2="69667" y2="67917"/>
                        <a14:foregroundMark x1="63833" y1="62083" x2="87083" y2="59583"/>
                        <a14:foregroundMark x1="89167" y1="63833" x2="90167" y2="68417"/>
                        <a14:foregroundMark x1="89167" y1="64917" x2="88667" y2="69417"/>
                        <a14:foregroundMark x1="88667" y1="68667" x2="88667" y2="68667"/>
                        <a14:foregroundMark x1="83333" y1="83583" x2="42167" y2="77750"/>
                        <a14:foregroundMark x1="17917" y1="77500" x2="17917" y2="77500"/>
                        <a14:foregroundMark x1="14833" y1="78000" x2="13833" y2="78750"/>
                        <a14:foregroundMark x1="10833" y1="80833" x2="10833" y2="80833"/>
                        <a14:foregroundMark x1="12833" y1="83333" x2="12833" y2="83333"/>
                        <a14:foregroundMark x1="13083" y1="83833" x2="13083" y2="83833"/>
                        <a14:foregroundMark x1="13583" y1="84083" x2="13583" y2="84083"/>
                        <a14:foregroundMark x1="13583" y1="83583" x2="13583" y2="83583"/>
                        <a14:foregroundMark x1="13083" y1="82583" x2="13083" y2="82583"/>
                        <a14:foregroundMark x1="27750" y1="91417" x2="89417" y2="89917"/>
                        <a14:foregroundMark x1="88167" y1="84083" x2="90917" y2="91667"/>
                        <a14:foregroundMark x1="17167" y1="38583" x2="17167" y2="38333"/>
                        <a14:foregroundMark x1="12083" y1="12833" x2="82333" y2="18917"/>
                        <a14:foregroundMark x1="44917" y1="19917" x2="88167" y2="19917"/>
                        <a14:foregroundMark x1="88667" y1="60083" x2="88667" y2="60083"/>
                        <a14:foregroundMark x1="89667" y1="59083" x2="20667" y2="57583"/>
                        <a14:foregroundMark x1="20667" y1="53250" x2="8583" y2="51000"/>
                        <a14:foregroundMark x1="7000" y1="61583" x2="14333" y2="65917"/>
                        <a14:foregroundMark x1="14833" y1="66667" x2="15833" y2="70917"/>
                        <a14:foregroundMark x1="19917" y1="76500" x2="7750" y2="73000"/>
                        <a14:foregroundMark x1="8583" y1="75000" x2="6750" y2="88167"/>
                        <a14:foregroundMark x1="89167" y1="58583" x2="69667" y2="56583"/>
                        <a14:foregroundMark x1="89667" y1="60333" x2="92167" y2="66667"/>
                        <a14:foregroundMark x1="90667" y1="66917" x2="91667" y2="68667"/>
                        <a14:foregroundMark x1="11583" y1="28500" x2="19417" y2="29500"/>
                        <a14:foregroundMark x1="19917" y1="28250" x2="13083" y2="28750"/>
                        <a14:foregroundMark x1="11583" y1="90667" x2="10083" y2="89167"/>
                        <a14:foregroundMark x1="13833" y1="89417" x2="13833" y2="89417"/>
                        <a14:foregroundMark x1="15833" y1="89667" x2="15833" y2="89667"/>
                      </a14:backgroundRemoval>
                    </a14:imgEffect>
                    <a14:imgEffect>
                      <a14:sharpenSoften amount="50000"/>
                    </a14:imgEffect>
                  </a14:imgLayer>
                </a14:imgProps>
              </a:ext>
              <a:ext uri="{28A0092B-C50C-407E-A947-70E740481C1C}">
                <a14:useLocalDpi xmlns:a14="http://schemas.microsoft.com/office/drawing/2010/main" val="0"/>
              </a:ext>
            </a:extLst>
          </a:blip>
          <a:srcRect l="6473" t="28275" r="6713" b="51630"/>
          <a:stretch/>
        </p:blipFill>
        <p:spPr bwMode="auto">
          <a:xfrm>
            <a:off x="-42221" y="4768780"/>
            <a:ext cx="4722459" cy="1951150"/>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Rounded Corners 7">
            <a:extLst>
              <a:ext uri="{FF2B5EF4-FFF2-40B4-BE49-F238E27FC236}">
                <a16:creationId xmlns:a16="http://schemas.microsoft.com/office/drawing/2014/main" id="{B947E66A-9075-41E4-BB5E-4121C57A7C22}"/>
              </a:ext>
            </a:extLst>
          </p:cNvPr>
          <p:cNvSpPr/>
          <p:nvPr/>
        </p:nvSpPr>
        <p:spPr>
          <a:xfrm>
            <a:off x="73973" y="5167201"/>
            <a:ext cx="719441" cy="664109"/>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rgbClr val="14213F"/>
                </a:solidFill>
                <a:latin typeface="Times New Roman" panose="02020603050405020304" pitchFamily="18" charset="0"/>
                <a:cs typeface="Times New Roman" panose="02020603050405020304" pitchFamily="18" charset="0"/>
              </a:rPr>
              <a:t>3</a:t>
            </a:r>
          </a:p>
        </p:txBody>
      </p:sp>
      <p:sp>
        <p:nvSpPr>
          <p:cNvPr id="52" name="Rectangle: Rounded Corners 7">
            <a:extLst>
              <a:ext uri="{FF2B5EF4-FFF2-40B4-BE49-F238E27FC236}">
                <a16:creationId xmlns:a16="http://schemas.microsoft.com/office/drawing/2014/main" id="{B947E66A-9075-41E4-BB5E-4121C57A7C22}"/>
              </a:ext>
            </a:extLst>
          </p:cNvPr>
          <p:cNvSpPr/>
          <p:nvPr/>
        </p:nvSpPr>
        <p:spPr>
          <a:xfrm>
            <a:off x="177125" y="1633104"/>
            <a:ext cx="719441" cy="664109"/>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rgbClr val="14213F"/>
                </a:solidFill>
                <a:latin typeface="Times New Roman" panose="02020603050405020304" pitchFamily="18" charset="0"/>
                <a:cs typeface="Times New Roman" panose="02020603050405020304" pitchFamily="18" charset="0"/>
              </a:rPr>
              <a:t>1</a:t>
            </a:r>
          </a:p>
        </p:txBody>
      </p:sp>
      <p:sp>
        <p:nvSpPr>
          <p:cNvPr id="53" name="Rectangle: Rounded Corners 7">
            <a:extLst>
              <a:ext uri="{FF2B5EF4-FFF2-40B4-BE49-F238E27FC236}">
                <a16:creationId xmlns:a16="http://schemas.microsoft.com/office/drawing/2014/main" id="{B947E66A-9075-41E4-BB5E-4121C57A7C22}"/>
              </a:ext>
            </a:extLst>
          </p:cNvPr>
          <p:cNvSpPr/>
          <p:nvPr/>
        </p:nvSpPr>
        <p:spPr>
          <a:xfrm>
            <a:off x="985334" y="3718441"/>
            <a:ext cx="3237731" cy="941259"/>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solidFill>
                  <a:srgbClr val="14213F"/>
                </a:solidFill>
                <a:latin typeface="Times New Roman" panose="02020603050405020304" pitchFamily="18" charset="0"/>
                <a:cs typeface="Times New Roman" panose="02020603050405020304" pitchFamily="18" charset="0"/>
              </a:rPr>
              <a:t>HM </a:t>
            </a:r>
            <a:r>
              <a:rPr lang="en-US" sz="2400" b="1" dirty="0" err="1">
                <a:solidFill>
                  <a:srgbClr val="14213F"/>
                </a:solidFill>
                <a:latin typeface="Times New Roman" panose="02020603050405020304" pitchFamily="18" charset="0"/>
                <a:cs typeface="Times New Roman" panose="02020603050405020304" pitchFamily="18" charset="0"/>
              </a:rPr>
              <a:t>Xa</a:t>
            </a:r>
            <a:r>
              <a:rPr lang="en-US" sz="2400" b="1" dirty="0">
                <a:solidFill>
                  <a:srgbClr val="14213F"/>
                </a:solidFill>
                <a:latin typeface="Times New Roman" panose="02020603050405020304" pitchFamily="18" charset="0"/>
                <a:cs typeface="Times New Roman" panose="02020603050405020304" pitchFamily="18" charset="0"/>
              </a:rPr>
              <a:t>-ha-</a:t>
            </a:r>
            <a:r>
              <a:rPr lang="en-US" sz="2400" b="1" dirty="0" err="1">
                <a:solidFill>
                  <a:srgbClr val="14213F"/>
                </a:solidFill>
                <a:latin typeface="Times New Roman" panose="02020603050405020304" pitchFamily="18" charset="0"/>
                <a:cs typeface="Times New Roman" panose="02020603050405020304" pitchFamily="18" charset="0"/>
              </a:rPr>
              <a:t>ra</a:t>
            </a:r>
            <a:r>
              <a:rPr lang="en-US" sz="2400" b="1" dirty="0">
                <a:solidFill>
                  <a:srgbClr val="14213F"/>
                </a:solidFill>
                <a:latin typeface="Times New Roman" panose="02020603050405020304" pitchFamily="18" charset="0"/>
                <a:cs typeface="Times New Roman" panose="02020603050405020304" pitchFamily="18" charset="0"/>
              </a:rPr>
              <a:t>, </a:t>
            </a:r>
            <a:r>
              <a:rPr lang="en-US" sz="2400" b="1" dirty="0" err="1">
                <a:solidFill>
                  <a:srgbClr val="14213F"/>
                </a:solidFill>
                <a:latin typeface="Times New Roman" panose="02020603050405020304" pitchFamily="18" charset="0"/>
                <a:cs typeface="Times New Roman" panose="02020603050405020304" pitchFamily="18" charset="0"/>
              </a:rPr>
              <a:t>Tây</a:t>
            </a:r>
            <a:r>
              <a:rPr lang="en-US" sz="2400" b="1" dirty="0">
                <a:solidFill>
                  <a:srgbClr val="14213F"/>
                </a:solidFill>
                <a:latin typeface="Times New Roman" panose="02020603050405020304" pitchFamily="18" charset="0"/>
                <a:cs typeface="Times New Roman" panose="02020603050405020304" pitchFamily="18" charset="0"/>
              </a:rPr>
              <a:t> Nam Á, </a:t>
            </a:r>
            <a:r>
              <a:rPr lang="en-US" sz="2400" b="1" dirty="0" err="1">
                <a:solidFill>
                  <a:srgbClr val="14213F"/>
                </a:solidFill>
                <a:latin typeface="Times New Roman" panose="02020603050405020304" pitchFamily="18" charset="0"/>
                <a:cs typeface="Times New Roman" panose="02020603050405020304" pitchFamily="18" charset="0"/>
              </a:rPr>
              <a:t>trung</a:t>
            </a:r>
            <a:r>
              <a:rPr lang="en-US" sz="2400" b="1" dirty="0">
                <a:solidFill>
                  <a:srgbClr val="14213F"/>
                </a:solidFill>
                <a:latin typeface="Times New Roman" panose="02020603050405020304" pitchFamily="18" charset="0"/>
                <a:cs typeface="Times New Roman" panose="02020603050405020304" pitchFamily="18" charset="0"/>
              </a:rPr>
              <a:t> </a:t>
            </a:r>
            <a:r>
              <a:rPr lang="en-US" sz="2400" b="1" dirty="0" err="1">
                <a:solidFill>
                  <a:srgbClr val="14213F"/>
                </a:solidFill>
                <a:latin typeface="Times New Roman" panose="02020603050405020304" pitchFamily="18" charset="0"/>
                <a:cs typeface="Times New Roman" panose="02020603050405020304" pitchFamily="18" charset="0"/>
              </a:rPr>
              <a:t>tâm</a:t>
            </a:r>
            <a:r>
              <a:rPr lang="en-US" sz="2400" b="1" dirty="0">
                <a:solidFill>
                  <a:srgbClr val="14213F"/>
                </a:solidFill>
                <a:latin typeface="Times New Roman" panose="02020603050405020304" pitchFamily="18" charset="0"/>
                <a:cs typeface="Times New Roman" panose="02020603050405020304" pitchFamily="18" charset="0"/>
              </a:rPr>
              <a:t> </a:t>
            </a:r>
            <a:r>
              <a:rPr lang="en-US" sz="2400" b="1" dirty="0" err="1">
                <a:solidFill>
                  <a:srgbClr val="14213F"/>
                </a:solidFill>
                <a:latin typeface="Times New Roman" panose="02020603050405020304" pitchFamily="18" charset="0"/>
                <a:cs typeface="Times New Roman" panose="02020603050405020304" pitchFamily="18" charset="0"/>
              </a:rPr>
              <a:t>Úc</a:t>
            </a:r>
            <a:endParaRPr lang="en-US" sz="2400" b="1" dirty="0">
              <a:solidFill>
                <a:srgbClr val="14213F"/>
              </a:solidFill>
              <a:latin typeface="Times New Roman" panose="02020603050405020304" pitchFamily="18" charset="0"/>
              <a:cs typeface="Times New Roman" panose="02020603050405020304" pitchFamily="18" charset="0"/>
            </a:endParaRPr>
          </a:p>
        </p:txBody>
      </p:sp>
      <p:sp>
        <p:nvSpPr>
          <p:cNvPr id="54" name="Rectangle: Rounded Corners 7">
            <a:extLst>
              <a:ext uri="{FF2B5EF4-FFF2-40B4-BE49-F238E27FC236}">
                <a16:creationId xmlns:a16="http://schemas.microsoft.com/office/drawing/2014/main" id="{B947E66A-9075-41E4-BB5E-4121C57A7C22}"/>
              </a:ext>
            </a:extLst>
          </p:cNvPr>
          <p:cNvSpPr/>
          <p:nvPr/>
        </p:nvSpPr>
        <p:spPr>
          <a:xfrm>
            <a:off x="1102569" y="3022063"/>
            <a:ext cx="3592303" cy="664109"/>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0033CC"/>
                </a:solidFill>
                <a:latin typeface="Times New Roman" panose="02020603050405020304" pitchFamily="18" charset="0"/>
                <a:cs typeface="Times New Roman" panose="02020603050405020304" pitchFamily="18" charset="0"/>
              </a:rPr>
              <a:t>Mưa</a:t>
            </a:r>
            <a:r>
              <a:rPr lang="en-US" sz="2800" b="1" dirty="0">
                <a:solidFill>
                  <a:srgbClr val="0033CC"/>
                </a:solidFill>
                <a:latin typeface="Times New Roman" panose="02020603050405020304" pitchFamily="18" charset="0"/>
                <a:cs typeface="Times New Roman" panose="02020603050405020304" pitchFamily="18" charset="0"/>
              </a:rPr>
              <a:t>:&lt; 200 mm</a:t>
            </a:r>
          </a:p>
        </p:txBody>
      </p:sp>
      <p:sp>
        <p:nvSpPr>
          <p:cNvPr id="55" name="Rectangle: Rounded Corners 7">
            <a:extLst>
              <a:ext uri="{FF2B5EF4-FFF2-40B4-BE49-F238E27FC236}">
                <a16:creationId xmlns:a16="http://schemas.microsoft.com/office/drawing/2014/main" id="{B947E66A-9075-41E4-BB5E-4121C57A7C22}"/>
              </a:ext>
            </a:extLst>
          </p:cNvPr>
          <p:cNvSpPr/>
          <p:nvPr/>
        </p:nvSpPr>
        <p:spPr>
          <a:xfrm>
            <a:off x="1093334" y="5657400"/>
            <a:ext cx="3021729" cy="653077"/>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err="1">
                <a:solidFill>
                  <a:srgbClr val="14213F"/>
                </a:solidFill>
                <a:latin typeface="Times New Roman" panose="02020603050405020304" pitchFamily="18" charset="0"/>
                <a:cs typeface="Times New Roman" panose="02020603050405020304" pitchFamily="18" charset="0"/>
              </a:rPr>
              <a:t>Từ</a:t>
            </a:r>
            <a:r>
              <a:rPr lang="en-US" sz="2400" b="1" dirty="0">
                <a:solidFill>
                  <a:srgbClr val="14213F"/>
                </a:solidFill>
                <a:latin typeface="Times New Roman" panose="02020603050405020304" pitchFamily="18" charset="0"/>
                <a:cs typeface="Times New Roman" panose="02020603050405020304" pitchFamily="18" charset="0"/>
              </a:rPr>
              <a:t> 1001 - </a:t>
            </a:r>
            <a:r>
              <a:rPr lang="en-US" sz="2400" b="1" dirty="0" err="1">
                <a:solidFill>
                  <a:srgbClr val="14213F"/>
                </a:solidFill>
                <a:latin typeface="Times New Roman" panose="02020603050405020304" pitchFamily="18" charset="0"/>
                <a:cs typeface="Times New Roman" panose="02020603050405020304" pitchFamily="18" charset="0"/>
              </a:rPr>
              <a:t>trên</a:t>
            </a:r>
            <a:r>
              <a:rPr lang="en-US" sz="2400" b="1" dirty="0">
                <a:solidFill>
                  <a:srgbClr val="14213F"/>
                </a:solidFill>
                <a:latin typeface="Times New Roman" panose="02020603050405020304" pitchFamily="18" charset="0"/>
                <a:cs typeface="Times New Roman" panose="02020603050405020304" pitchFamily="18" charset="0"/>
              </a:rPr>
              <a:t> 2000 mm/</a:t>
            </a:r>
            <a:r>
              <a:rPr lang="en-US" sz="2400" b="1" dirty="0" err="1">
                <a:solidFill>
                  <a:srgbClr val="14213F"/>
                </a:solidFill>
                <a:latin typeface="Times New Roman" panose="02020603050405020304" pitchFamily="18" charset="0"/>
                <a:cs typeface="Times New Roman" panose="02020603050405020304" pitchFamily="18" charset="0"/>
              </a:rPr>
              <a:t>năm</a:t>
            </a:r>
            <a:endParaRPr lang="en-US" sz="2400" b="1" dirty="0">
              <a:solidFill>
                <a:srgbClr val="14213F"/>
              </a:solidFill>
              <a:latin typeface="Times New Roman" panose="02020603050405020304" pitchFamily="18" charset="0"/>
              <a:cs typeface="Times New Roman" panose="02020603050405020304" pitchFamily="18" charset="0"/>
            </a:endParaRPr>
          </a:p>
        </p:txBody>
      </p:sp>
      <p:sp>
        <p:nvSpPr>
          <p:cNvPr id="56" name="Rectangle: Rounded Corners 7">
            <a:extLst>
              <a:ext uri="{FF2B5EF4-FFF2-40B4-BE49-F238E27FC236}">
                <a16:creationId xmlns:a16="http://schemas.microsoft.com/office/drawing/2014/main" id="{B947E66A-9075-41E4-BB5E-4121C57A7C22}"/>
              </a:ext>
            </a:extLst>
          </p:cNvPr>
          <p:cNvSpPr/>
          <p:nvPr/>
        </p:nvSpPr>
        <p:spPr>
          <a:xfrm>
            <a:off x="829573" y="4798975"/>
            <a:ext cx="3867045" cy="664109"/>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0033CC"/>
                </a:solidFill>
                <a:latin typeface="Times New Roman" panose="02020603050405020304" pitchFamily="18" charset="0"/>
                <a:cs typeface="Times New Roman" panose="02020603050405020304" pitchFamily="18" charset="0"/>
              </a:rPr>
              <a:t>Lượng</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mưa</a:t>
            </a:r>
            <a:r>
              <a:rPr lang="en-US" sz="2800" b="1" dirty="0">
                <a:solidFill>
                  <a:srgbClr val="0033CC"/>
                </a:solidFill>
                <a:latin typeface="Times New Roman" panose="02020603050405020304" pitchFamily="18" charset="0"/>
                <a:cs typeface="Times New Roman" panose="02020603050405020304" pitchFamily="18" charset="0"/>
              </a:rPr>
              <a:t> ở </a:t>
            </a:r>
            <a:r>
              <a:rPr lang="en-US" sz="2800" b="1" dirty="0" err="1">
                <a:solidFill>
                  <a:srgbClr val="0033CC"/>
                </a:solidFill>
                <a:latin typeface="Times New Roman" panose="02020603050405020304" pitchFamily="18" charset="0"/>
                <a:cs typeface="Times New Roman" panose="02020603050405020304" pitchFamily="18" charset="0"/>
              </a:rPr>
              <a:t>Việt</a:t>
            </a:r>
            <a:r>
              <a:rPr lang="en-US" sz="2800" b="1" dirty="0">
                <a:solidFill>
                  <a:srgbClr val="0033CC"/>
                </a:solidFill>
                <a:latin typeface="Times New Roman" panose="02020603050405020304" pitchFamily="18" charset="0"/>
                <a:cs typeface="Times New Roman" panose="02020603050405020304" pitchFamily="18" charset="0"/>
              </a:rPr>
              <a:t> Nam</a:t>
            </a:r>
          </a:p>
        </p:txBody>
      </p:sp>
      <p:pic>
        <p:nvPicPr>
          <p:cNvPr id="57" name="Picture 6" descr="Windy PNG Image &amp;amp; PSD File Free Download - Lovepik | 401602727">
            <a:extLst>
              <a:ext uri="{FF2B5EF4-FFF2-40B4-BE49-F238E27FC236}">
                <a16:creationId xmlns:a16="http://schemas.microsoft.com/office/drawing/2014/main" id="{F12B9FDE-39B8-4C2E-8BD9-4FFFA8DBD73F}"/>
              </a:ext>
            </a:extLst>
          </p:cNvPr>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10000" b="96744" l="10000" r="92907">
                        <a14:foregroundMark x1="92907" y1="67093" x2="92907" y2="67093"/>
                        <a14:foregroundMark x1="69070" y1="95000" x2="69070" y2="95000"/>
                        <a14:foregroundMark x1="67791" y1="96744" x2="67791" y2="96744"/>
                      </a14:backgroundRemoval>
                    </a14:imgEffect>
                  </a14:imgLayer>
                </a14:imgProps>
              </a:ext>
              <a:ext uri="{28A0092B-C50C-407E-A947-70E740481C1C}">
                <a14:useLocalDpi xmlns:a14="http://schemas.microsoft.com/office/drawing/2010/main" val="0"/>
              </a:ext>
            </a:extLst>
          </a:blip>
          <a:srcRect/>
          <a:stretch>
            <a:fillRect/>
          </a:stretch>
        </p:blipFill>
        <p:spPr bwMode="auto">
          <a:xfrm>
            <a:off x="10069942" y="-82756"/>
            <a:ext cx="1769498" cy="1769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9696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arn(inVertical)">
                                      <p:cBhvr>
                                        <p:cTn id="7" dur="500"/>
                                        <p:tgtEl>
                                          <p:spTgt spid="4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barn(inVertical)">
                                      <p:cBhvr>
                                        <p:cTn id="10" dur="500"/>
                                        <p:tgtEl>
                                          <p:spTgt spid="5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barn(inVertical)">
                                      <p:cBhvr>
                                        <p:cTn id="13" dur="500"/>
                                        <p:tgtEl>
                                          <p:spTgt spid="5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1000"/>
                                        <p:tgtEl>
                                          <p:spTgt spid="47"/>
                                        </p:tgtEl>
                                      </p:cBhvr>
                                    </p:animEffect>
                                    <p:anim calcmode="lin" valueType="num">
                                      <p:cBhvr>
                                        <p:cTn id="19" dur="1000" fill="hold"/>
                                        <p:tgtEl>
                                          <p:spTgt spid="47"/>
                                        </p:tgtEl>
                                        <p:attrNameLst>
                                          <p:attrName>ppt_x</p:attrName>
                                        </p:attrNameLst>
                                      </p:cBhvr>
                                      <p:tavLst>
                                        <p:tav tm="0">
                                          <p:val>
                                            <p:strVal val="#ppt_x"/>
                                          </p:val>
                                        </p:tav>
                                        <p:tav tm="100000">
                                          <p:val>
                                            <p:strVal val="#ppt_x"/>
                                          </p:val>
                                        </p:tav>
                                      </p:tavLst>
                                    </p:anim>
                                    <p:anim calcmode="lin" valueType="num">
                                      <p:cBhvr>
                                        <p:cTn id="20"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fade">
                                      <p:cBhvr>
                                        <p:cTn id="25" dur="1000"/>
                                        <p:tgtEl>
                                          <p:spTgt spid="53"/>
                                        </p:tgtEl>
                                      </p:cBhvr>
                                    </p:animEffect>
                                    <p:anim calcmode="lin" valueType="num">
                                      <p:cBhvr>
                                        <p:cTn id="26" dur="1000" fill="hold"/>
                                        <p:tgtEl>
                                          <p:spTgt spid="53"/>
                                        </p:tgtEl>
                                        <p:attrNameLst>
                                          <p:attrName>ppt_x</p:attrName>
                                        </p:attrNameLst>
                                      </p:cBhvr>
                                      <p:tavLst>
                                        <p:tav tm="0">
                                          <p:val>
                                            <p:strVal val="#ppt_x"/>
                                          </p:val>
                                        </p:tav>
                                        <p:tav tm="100000">
                                          <p:val>
                                            <p:strVal val="#ppt_x"/>
                                          </p:val>
                                        </p:tav>
                                      </p:tavLst>
                                    </p:anim>
                                    <p:anim calcmode="lin" valueType="num">
                                      <p:cBhvr>
                                        <p:cTn id="27"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fade">
                                      <p:cBhvr>
                                        <p:cTn id="32" dur="1000"/>
                                        <p:tgtEl>
                                          <p:spTgt spid="55"/>
                                        </p:tgtEl>
                                      </p:cBhvr>
                                    </p:animEffect>
                                    <p:anim calcmode="lin" valueType="num">
                                      <p:cBhvr>
                                        <p:cTn id="33" dur="1000" fill="hold"/>
                                        <p:tgtEl>
                                          <p:spTgt spid="55"/>
                                        </p:tgtEl>
                                        <p:attrNameLst>
                                          <p:attrName>ppt_x</p:attrName>
                                        </p:attrNameLst>
                                      </p:cBhvr>
                                      <p:tavLst>
                                        <p:tav tm="0">
                                          <p:val>
                                            <p:strVal val="#ppt_x"/>
                                          </p:val>
                                        </p:tav>
                                        <p:tav tm="100000">
                                          <p:val>
                                            <p:strVal val="#ppt_x"/>
                                          </p:val>
                                        </p:tav>
                                      </p:tavLst>
                                    </p:anim>
                                    <p:anim calcmode="lin" valueType="num">
                                      <p:cBhvr>
                                        <p:cTn id="34"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53" grpId="0"/>
      <p:bldP spid="54" grpId="0"/>
      <p:bldP spid="55" grpId="0"/>
      <p:bldP spid="5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86FE92B9-F652-4E84-8DBB-804CCF642C82}"/>
              </a:ext>
            </a:extLst>
          </p:cNvPr>
          <p:cNvGrpSpPr/>
          <p:nvPr/>
        </p:nvGrpSpPr>
        <p:grpSpPr>
          <a:xfrm>
            <a:off x="0" y="-14068"/>
            <a:ext cx="12206068" cy="6858000"/>
            <a:chOff x="-14068" y="0"/>
            <a:chExt cx="12206068" cy="6858000"/>
          </a:xfrm>
        </p:grpSpPr>
        <p:grpSp>
          <p:nvGrpSpPr>
            <p:cNvPr id="3" name="Nhóm 2">
              <a:extLst>
                <a:ext uri="{FF2B5EF4-FFF2-40B4-BE49-F238E27FC236}">
                  <a16:creationId xmlns:a16="http://schemas.microsoft.com/office/drawing/2014/main" id="{772BF436-7BD4-4579-A6F2-62E5A22A1D10}"/>
                </a:ext>
              </a:extLst>
            </p:cNvPr>
            <p:cNvGrpSpPr/>
            <p:nvPr/>
          </p:nvGrpSpPr>
          <p:grpSpPr>
            <a:xfrm>
              <a:off x="-14068" y="0"/>
              <a:ext cx="12206068" cy="6858000"/>
              <a:chOff x="-14068" y="0"/>
              <a:chExt cx="12206068" cy="6858000"/>
            </a:xfrm>
          </p:grpSpPr>
          <p:cxnSp>
            <p:nvCxnSpPr>
              <p:cNvPr id="5" name="Đường nối Thẳng 4">
                <a:extLst>
                  <a:ext uri="{FF2B5EF4-FFF2-40B4-BE49-F238E27FC236}">
                    <a16:creationId xmlns:a16="http://schemas.microsoft.com/office/drawing/2014/main" id="{01CD522B-5A40-446E-8D76-A9F64D79D5F4}"/>
                  </a:ext>
                </a:extLst>
              </p:cNvPr>
              <p:cNvCxnSpPr/>
              <p:nvPr/>
            </p:nvCxnSpPr>
            <p:spPr>
              <a:xfrm>
                <a:off x="0" y="33764"/>
                <a:ext cx="12192000" cy="0"/>
              </a:xfrm>
              <a:prstGeom prst="line">
                <a:avLst/>
              </a:prstGeom>
              <a:noFill/>
              <a:ln w="76200" cap="flat" cmpd="sng" algn="ctr">
                <a:solidFill>
                  <a:srgbClr val="92D050"/>
                </a:solidFill>
                <a:prstDash val="solid"/>
                <a:miter lim="800000"/>
              </a:ln>
              <a:effectLst/>
            </p:spPr>
          </p:cxnSp>
          <p:cxnSp>
            <p:nvCxnSpPr>
              <p:cNvPr id="6" name="Đường nối Thẳng 5">
                <a:extLst>
                  <a:ext uri="{FF2B5EF4-FFF2-40B4-BE49-F238E27FC236}">
                    <a16:creationId xmlns:a16="http://schemas.microsoft.com/office/drawing/2014/main" id="{C77879FB-7CE7-45FB-9D2B-3EBFEC76E441}"/>
                  </a:ext>
                </a:extLst>
              </p:cNvPr>
              <p:cNvCxnSpPr>
                <a:cxnSpLocks/>
              </p:cNvCxnSpPr>
              <p:nvPr/>
            </p:nvCxnSpPr>
            <p:spPr>
              <a:xfrm flipV="1">
                <a:off x="14068" y="0"/>
                <a:ext cx="0" cy="6858000"/>
              </a:xfrm>
              <a:prstGeom prst="line">
                <a:avLst/>
              </a:prstGeom>
              <a:noFill/>
              <a:ln w="76200" cap="flat" cmpd="sng" algn="ctr">
                <a:solidFill>
                  <a:srgbClr val="92D050"/>
                </a:solidFill>
                <a:prstDash val="solid"/>
                <a:miter lim="800000"/>
              </a:ln>
              <a:effectLst/>
            </p:spPr>
          </p:cxnSp>
          <p:cxnSp>
            <p:nvCxnSpPr>
              <p:cNvPr id="7" name="Đường nối Thẳng 6">
                <a:extLst>
                  <a:ext uri="{FF2B5EF4-FFF2-40B4-BE49-F238E27FC236}">
                    <a16:creationId xmlns:a16="http://schemas.microsoft.com/office/drawing/2014/main" id="{67588598-0289-4BA3-BC41-E9CC3FDB78FD}"/>
                  </a:ext>
                </a:extLst>
              </p:cNvPr>
              <p:cNvCxnSpPr/>
              <p:nvPr/>
            </p:nvCxnSpPr>
            <p:spPr>
              <a:xfrm>
                <a:off x="-14068" y="6858000"/>
                <a:ext cx="12192000" cy="0"/>
              </a:xfrm>
              <a:prstGeom prst="line">
                <a:avLst/>
              </a:prstGeom>
              <a:noFill/>
              <a:ln w="76200" cap="flat" cmpd="sng" algn="ctr">
                <a:solidFill>
                  <a:srgbClr val="92D050"/>
                </a:solidFill>
                <a:prstDash val="solid"/>
                <a:miter lim="800000"/>
              </a:ln>
              <a:effectLst/>
            </p:spPr>
          </p:cxnSp>
        </p:grpSp>
        <p:cxnSp>
          <p:nvCxnSpPr>
            <p:cNvPr id="4" name="Đường nối Thẳng 3">
              <a:extLst>
                <a:ext uri="{FF2B5EF4-FFF2-40B4-BE49-F238E27FC236}">
                  <a16:creationId xmlns:a16="http://schemas.microsoft.com/office/drawing/2014/main" id="{D16FDA3E-50E7-4E77-B307-BE6A51399654}"/>
                </a:ext>
              </a:extLst>
            </p:cNvPr>
            <p:cNvCxnSpPr>
              <a:cxnSpLocks/>
            </p:cNvCxnSpPr>
            <p:nvPr/>
          </p:nvCxnSpPr>
          <p:spPr>
            <a:xfrm flipV="1">
              <a:off x="12149796" y="33766"/>
              <a:ext cx="0" cy="6824234"/>
            </a:xfrm>
            <a:prstGeom prst="line">
              <a:avLst/>
            </a:prstGeom>
            <a:noFill/>
            <a:ln w="76200" cap="flat" cmpd="sng" algn="ctr">
              <a:solidFill>
                <a:srgbClr val="92D050"/>
              </a:solidFill>
              <a:prstDash val="solid"/>
              <a:miter lim="800000"/>
            </a:ln>
            <a:effectLst/>
          </p:spPr>
        </p:cxnSp>
      </p:grpSp>
      <p:cxnSp>
        <p:nvCxnSpPr>
          <p:cNvPr id="45" name="Straight Connector 44">
            <a:extLst>
              <a:ext uri="{FF2B5EF4-FFF2-40B4-BE49-F238E27FC236}">
                <a16:creationId xmlns:a16="http://schemas.microsoft.com/office/drawing/2014/main" id="{14C1C675-3867-4E5E-A77C-C902482B1451}"/>
              </a:ext>
            </a:extLst>
          </p:cNvPr>
          <p:cNvCxnSpPr/>
          <p:nvPr/>
        </p:nvCxnSpPr>
        <p:spPr>
          <a:xfrm>
            <a:off x="1550" y="1192525"/>
            <a:ext cx="12192000"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51" name="Picture 2" descr="Một Cuốn Sách Mở Hình ảnh | Định dạng hình ảnh JPG 500877382| vn.lovepik.com">
            <a:extLst>
              <a:ext uri="{FF2B5EF4-FFF2-40B4-BE49-F238E27FC236}">
                <a16:creationId xmlns:a16="http://schemas.microsoft.com/office/drawing/2014/main" id="{0100486B-ABC2-47CF-B989-4C3780D43EA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4398" b="95637" l="6163" r="94535">
                        <a14:foregroundMark x1="13023" y1="83072" x2="13023" y2="83072"/>
                        <a14:foregroundMark x1="40349" y1="64398" x2="40349" y2="64398"/>
                        <a14:foregroundMark x1="92674" y1="85689" x2="92674" y2="85689"/>
                        <a14:foregroundMark x1="92674" y1="90227" x2="56163" y2="84119"/>
                        <a14:foregroundMark x1="61395" y1="89354" x2="59535" y2="94241"/>
                        <a14:foregroundMark x1="59535" y1="94241" x2="58488" y2="94764"/>
                        <a14:foregroundMark x1="59419" y1="93019" x2="31163" y2="95637"/>
                        <a14:foregroundMark x1="31163" y1="95637" x2="28023" y2="94764"/>
                        <a14:foregroundMark x1="52674" y1="91274" x2="9070" y2="88307"/>
                        <a14:foregroundMark x1="8953" y1="90576" x2="6163" y2="90925"/>
                        <a14:foregroundMark x1="9651" y1="85515" x2="9651" y2="85515"/>
                        <a14:foregroundMark x1="93721" y1="89878" x2="94535" y2="92670"/>
                      </a14:backgroundRemoval>
                    </a14:imgEffect>
                  </a14:imgLayer>
                </a14:imgProps>
              </a:ext>
              <a:ext uri="{28A0092B-C50C-407E-A947-70E740481C1C}">
                <a14:useLocalDpi xmlns:a14="http://schemas.microsoft.com/office/drawing/2010/main" val="0"/>
              </a:ext>
            </a:extLst>
          </a:blip>
          <a:srcRect l="6050" t="62600" r="2788" b="5669"/>
          <a:stretch/>
        </p:blipFill>
        <p:spPr bwMode="auto">
          <a:xfrm>
            <a:off x="-14975" y="5276857"/>
            <a:ext cx="6072792" cy="15253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4" name="Rectangle 33">
            <a:extLst>
              <a:ext uri="{FF2B5EF4-FFF2-40B4-BE49-F238E27FC236}">
                <a16:creationId xmlns:a16="http://schemas.microsoft.com/office/drawing/2014/main" id="{E2E8A430-449E-46A2-A62A-19F1CE9F96B2}"/>
              </a:ext>
            </a:extLst>
          </p:cNvPr>
          <p:cNvSpPr/>
          <p:nvPr/>
        </p:nvSpPr>
        <p:spPr>
          <a:xfrm>
            <a:off x="2614131" y="0"/>
            <a:ext cx="7457191" cy="1015663"/>
          </a:xfrm>
          <a:prstGeom prst="rect">
            <a:avLst/>
          </a:prstGeom>
        </p:spPr>
        <p:txBody>
          <a:bodyPr wrap="square">
            <a:spAutoFit/>
          </a:bodyPr>
          <a:lstStyle/>
          <a:p>
            <a:pPr algn="ctr"/>
            <a:r>
              <a:rPr lang="en-US" sz="6000" b="1" dirty="0">
                <a:solidFill>
                  <a:srgbClr val="C00000"/>
                </a:solidFill>
                <a:latin typeface="Times New Roman" panose="02020603050405020304" pitchFamily="18" charset="0"/>
                <a:cs typeface="Times New Roman" panose="02020603050405020304" pitchFamily="18" charset="0"/>
              </a:rPr>
              <a:t>NỘI DUNG CHÍNH</a:t>
            </a:r>
            <a:endParaRPr lang="en-US" sz="4400" b="1" dirty="0">
              <a:solidFill>
                <a:srgbClr val="002060"/>
              </a:solidFill>
              <a:latin typeface="Times New Roman" panose="02020603050405020304" pitchFamily="18" charset="0"/>
              <a:cs typeface="Times New Roman" panose="02020603050405020304" pitchFamily="18" charset="0"/>
            </a:endParaRPr>
          </a:p>
        </p:txBody>
      </p:sp>
      <p:pic>
        <p:nvPicPr>
          <p:cNvPr id="35" name="Picture 2" descr="Free Icon | Homework"/>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663626" y="-14068"/>
            <a:ext cx="1129483" cy="112948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Business Vector Label Classification, Analytics Data, Ppt Chart PNG and  Vector with Transparent Background for Free Download"/>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4122" b="92247" l="7949" r="88813">
                        <a14:foregroundMark x1="25515" y1="14720" x2="25515" y2="14720"/>
                        <a14:foregroundMark x1="21394" y1="5397" x2="21394" y2="5397"/>
                        <a14:foregroundMark x1="19529" y1="19529" x2="19529" y2="19529"/>
                        <a14:foregroundMark x1="18646" y1="17959" x2="18646" y2="17959"/>
                        <a14:foregroundMark x1="18155" y1="16290" x2="18155" y2="16290"/>
                        <a14:foregroundMark x1="35525" y1="19038" x2="88224" y2="14720"/>
                        <a14:foregroundMark x1="74387" y1="36114" x2="74387" y2="36114"/>
                        <a14:foregroundMark x1="28754" y1="60059" x2="28754" y2="60059"/>
                        <a14:foregroundMark x1="26889" y1="62218" x2="26889" y2="62218"/>
                        <a14:foregroundMark x1="23062" y1="64671" x2="23062" y2="64671"/>
                        <a14:foregroundMark x1="27674" y1="57017" x2="85770" y2="57311"/>
                        <a14:foregroundMark x1="12169" y1="84789" x2="72228" y2="80962"/>
                        <a14:foregroundMark x1="76251" y1="84495" x2="76251" y2="84495"/>
                        <a14:foregroundMark x1="80373" y1="81747" x2="82532" y2="83121"/>
                        <a14:foregroundMark x1="84985" y1="86163" x2="84985" y2="86163"/>
                        <a14:foregroundMark x1="85770" y1="86948" x2="85770" y2="86948"/>
                        <a14:foregroundMark x1="80962" y1="93523" x2="80962" y2="93523"/>
                        <a14:foregroundMark x1="80962" y1="38273" x2="80962" y2="38273"/>
                        <a14:foregroundMark x1="80962" y1="38273" x2="80962" y2="38273"/>
                        <a14:foregroundMark x1="78508" y1="34740" x2="78508" y2="34740"/>
                        <a14:foregroundMark x1="74681" y1="42983" x2="74681" y2="42983"/>
                        <a14:foregroundMark x1="71443" y1="39450" x2="71443" y2="39450"/>
                        <a14:foregroundMark x1="71148" y1="39156" x2="71148" y2="39156"/>
                        <a14:foregroundMark x1="72228" y1="36114" x2="72228" y2="36114"/>
                        <a14:foregroundMark x1="80079" y1="33660" x2="80079" y2="33660"/>
                        <a14:foregroundMark x1="70559" y1="33660" x2="14328" y2="34544"/>
                        <a14:foregroundMark x1="14328" y1="34544" x2="14328" y2="34544"/>
                        <a14:foregroundMark x1="25515" y1="13837" x2="25515" y2="13837"/>
                        <a14:foregroundMark x1="25221" y1="12463" x2="23356" y2="10893"/>
                        <a14:foregroundMark x1="21394" y1="9519" x2="21394" y2="9519"/>
                        <a14:foregroundMark x1="17076" y1="11678" x2="17076" y2="11678"/>
                        <a14:foregroundMark x1="76840" y1="83121" x2="76840" y2="83121"/>
                        <a14:foregroundMark x1="76840" y1="86654" x2="76546" y2="88027"/>
                        <a14:foregroundMark x1="76055" y1="88616" x2="76055" y2="88616"/>
                        <a14:foregroundMark x1="83121" y1="9814" x2="27674" y2="9814"/>
                        <a14:foregroundMark x1="86359" y1="10304" x2="88813" y2="14917"/>
                        <a14:foregroundMark x1="17076" y1="32581" x2="54563" y2="33170"/>
                        <a14:foregroundMark x1="54858" y1="33464" x2="70854" y2="32581"/>
                        <a14:foregroundMark x1="81452" y1="81256" x2="80667" y2="80962"/>
                        <a14:foregroundMark x1="78214" y1="80177" x2="70069" y2="83710"/>
                        <a14:foregroundMark x1="11580" y1="38077" x2="13837" y2="34544"/>
                        <a14:foregroundMark x1="11580" y1="86457" x2="16487" y2="90481"/>
                        <a14:foregroundMark x1="85770" y1="10599" x2="85770" y2="9519"/>
                        <a14:foregroundMark x1="85770" y1="9225" x2="85770" y2="9225"/>
                        <a14:foregroundMark x1="19235" y1="90186" x2="70363" y2="90775"/>
                        <a14:foregroundMark x1="14917" y1="33464" x2="15996" y2="33660"/>
                        <a14:foregroundMark x1="71933" y1="33660" x2="77429" y2="27478"/>
                        <a14:foregroundMark x1="78508" y1="28557" x2="86850" y2="36703"/>
                        <a14:foregroundMark x1="57213" y1="19627" x2="57213" y2="19627"/>
                        <a14:foregroundMark x1="73307" y1="19333" x2="73307" y2="19333"/>
                        <a14:foregroundMark x1="69578" y1="19627" x2="69578" y2="19627"/>
                        <a14:foregroundMark x1="69578" y1="19627" x2="69578" y2="19627"/>
                        <a14:foregroundMark x1="83906" y1="19627" x2="83906" y2="19627"/>
                        <a14:foregroundMark x1="83906" y1="19627" x2="83906" y2="19627"/>
                        <a14:foregroundMark x1="86457" y1="17763" x2="86457" y2="17763"/>
                        <a14:foregroundMark x1="86457" y1="17763" x2="86457" y2="17763"/>
                        <a14:backgroundMark x1="36801" y1="13739" x2="70167" y2="17468"/>
                        <a14:backgroundMark x1="40334" y1="14917" x2="79882" y2="16585"/>
                        <a14:backgroundMark x1="69382" y1="12758" x2="82139" y2="13445"/>
                        <a14:backgroundMark x1="43081" y1="18057" x2="63592" y2="18940"/>
                        <a14:backgroundMark x1="83513" y1="11973" x2="80962" y2="17763"/>
                        <a14:backgroundMark x1="85476" y1="13837" x2="85476" y2="13837"/>
                        <a14:backgroundMark x1="85868" y1="15702" x2="85868" y2="15702"/>
                        <a14:backgroundMark x1="85868" y1="15702" x2="85868" y2="15702"/>
                        <a14:backgroundMark x1="85672" y1="15407" x2="85672" y2="15407"/>
                        <a14:backgroundMark x1="87046" y1="14426" x2="87046" y2="14426"/>
                      </a14:backgroundRemoval>
                    </a14:imgEffect>
                  </a14:imgLayer>
                </a14:imgProps>
              </a:ext>
              <a:ext uri="{28A0092B-C50C-407E-A947-70E740481C1C}">
                <a14:useLocalDpi xmlns:a14="http://schemas.microsoft.com/office/drawing/2010/main" val="0"/>
              </a:ext>
            </a:extLst>
          </a:blip>
          <a:srcRect l="8668" t="2615" r="10858" b="73737"/>
          <a:stretch/>
        </p:blipFill>
        <p:spPr bwMode="auto">
          <a:xfrm>
            <a:off x="-114743" y="852711"/>
            <a:ext cx="6172560" cy="169823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Business Vector Label Classification, Analytics Data, Ppt Chart PNG and  Vector with Transparent Background for Free Download"/>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4122" b="92247" l="7949" r="88813">
                        <a14:foregroundMark x1="25515" y1="14720" x2="25515" y2="14720"/>
                        <a14:foregroundMark x1="21394" y1="5397" x2="21394" y2="5397"/>
                        <a14:foregroundMark x1="19529" y1="19529" x2="19529" y2="19529"/>
                        <a14:foregroundMark x1="18646" y1="17959" x2="18646" y2="17959"/>
                        <a14:foregroundMark x1="18155" y1="16290" x2="18155" y2="16290"/>
                        <a14:foregroundMark x1="35525" y1="19038" x2="88224" y2="14720"/>
                        <a14:foregroundMark x1="74387" y1="36114" x2="74387" y2="36114"/>
                        <a14:foregroundMark x1="28754" y1="60059" x2="28754" y2="60059"/>
                        <a14:foregroundMark x1="26889" y1="62218" x2="26889" y2="62218"/>
                        <a14:foregroundMark x1="23062" y1="64671" x2="23062" y2="64671"/>
                        <a14:foregroundMark x1="27674" y1="57017" x2="85770" y2="57311"/>
                        <a14:foregroundMark x1="12169" y1="84789" x2="72228" y2="80962"/>
                        <a14:foregroundMark x1="76251" y1="84495" x2="76251" y2="84495"/>
                        <a14:foregroundMark x1="80373" y1="81747" x2="82532" y2="83121"/>
                        <a14:foregroundMark x1="84985" y1="86163" x2="84985" y2="86163"/>
                        <a14:foregroundMark x1="85770" y1="86948" x2="85770" y2="86948"/>
                        <a14:foregroundMark x1="80962" y1="93523" x2="80962" y2="93523"/>
                        <a14:foregroundMark x1="80962" y1="38273" x2="80962" y2="38273"/>
                        <a14:foregroundMark x1="80962" y1="38273" x2="80962" y2="38273"/>
                        <a14:foregroundMark x1="78508" y1="34740" x2="78508" y2="34740"/>
                        <a14:foregroundMark x1="74681" y1="42983" x2="74681" y2="42983"/>
                        <a14:foregroundMark x1="71443" y1="39450" x2="71443" y2="39450"/>
                        <a14:foregroundMark x1="71148" y1="39156" x2="71148" y2="39156"/>
                        <a14:foregroundMark x1="72228" y1="36114" x2="72228" y2="36114"/>
                        <a14:foregroundMark x1="80079" y1="33660" x2="80079" y2="33660"/>
                        <a14:foregroundMark x1="70559" y1="33660" x2="14328" y2="34544"/>
                        <a14:foregroundMark x1="14328" y1="34544" x2="14328" y2="34544"/>
                        <a14:foregroundMark x1="25515" y1="13837" x2="25515" y2="13837"/>
                        <a14:foregroundMark x1="25221" y1="12463" x2="23356" y2="10893"/>
                        <a14:foregroundMark x1="21394" y1="9519" x2="21394" y2="9519"/>
                        <a14:foregroundMark x1="17076" y1="11678" x2="17076" y2="11678"/>
                        <a14:foregroundMark x1="76840" y1="83121" x2="76840" y2="83121"/>
                        <a14:foregroundMark x1="76840" y1="86654" x2="76546" y2="88027"/>
                        <a14:foregroundMark x1="76055" y1="88616" x2="76055" y2="88616"/>
                        <a14:foregroundMark x1="83121" y1="9814" x2="27674" y2="9814"/>
                        <a14:foregroundMark x1="86359" y1="10304" x2="88813" y2="14917"/>
                        <a14:foregroundMark x1="17076" y1="32581" x2="54563" y2="33170"/>
                        <a14:foregroundMark x1="54858" y1="33464" x2="70854" y2="32581"/>
                        <a14:foregroundMark x1="81452" y1="81256" x2="80667" y2="80962"/>
                        <a14:foregroundMark x1="78214" y1="80177" x2="70069" y2="83710"/>
                        <a14:foregroundMark x1="11580" y1="38077" x2="13837" y2="34544"/>
                        <a14:foregroundMark x1="11580" y1="86457" x2="16487" y2="90481"/>
                        <a14:foregroundMark x1="85770" y1="10599" x2="85770" y2="9519"/>
                        <a14:foregroundMark x1="85770" y1="9225" x2="85770" y2="9225"/>
                        <a14:foregroundMark x1="19235" y1="90186" x2="70363" y2="90775"/>
                        <a14:foregroundMark x1="14917" y1="33464" x2="15996" y2="33660"/>
                        <a14:foregroundMark x1="71933" y1="33660" x2="77429" y2="27478"/>
                        <a14:foregroundMark x1="78508" y1="28557" x2="86850" y2="36703"/>
                        <a14:foregroundMark x1="57213" y1="19627" x2="57213" y2="19627"/>
                        <a14:foregroundMark x1="73307" y1="19333" x2="73307" y2="19333"/>
                        <a14:foregroundMark x1="69578" y1="19627" x2="69578" y2="19627"/>
                        <a14:foregroundMark x1="69578" y1="19627" x2="69578" y2="19627"/>
                        <a14:foregroundMark x1="83906" y1="19627" x2="83906" y2="19627"/>
                        <a14:foregroundMark x1="83906" y1="19627" x2="83906" y2="19627"/>
                        <a14:foregroundMark x1="86457" y1="17763" x2="86457" y2="17763"/>
                        <a14:foregroundMark x1="86457" y1="17763" x2="86457" y2="17763"/>
                        <a14:backgroundMark x1="36801" y1="13739" x2="70167" y2="17468"/>
                        <a14:backgroundMark x1="40334" y1="14917" x2="79882" y2="16585"/>
                        <a14:backgroundMark x1="69382" y1="12758" x2="82139" y2="13445"/>
                        <a14:backgroundMark x1="43081" y1="18057" x2="63592" y2="18940"/>
                        <a14:backgroundMark x1="83513" y1="11973" x2="80962" y2="17763"/>
                        <a14:backgroundMark x1="85476" y1="13837" x2="85476" y2="13837"/>
                        <a14:backgroundMark x1="85868" y1="15702" x2="85868" y2="15702"/>
                        <a14:backgroundMark x1="85868" y1="15702" x2="85868" y2="15702"/>
                        <a14:backgroundMark x1="85672" y1="15407" x2="85672" y2="15407"/>
                        <a14:backgroundMark x1="87046" y1="14426" x2="87046" y2="14426"/>
                      </a14:backgroundRemoval>
                    </a14:imgEffect>
                  </a14:imgLayer>
                </a14:imgProps>
              </a:ext>
              <a:ext uri="{28A0092B-C50C-407E-A947-70E740481C1C}">
                <a14:useLocalDpi xmlns:a14="http://schemas.microsoft.com/office/drawing/2010/main" val="0"/>
              </a:ext>
            </a:extLst>
          </a:blip>
          <a:srcRect l="8668" t="2615" r="10858" b="73737"/>
          <a:stretch/>
        </p:blipFill>
        <p:spPr bwMode="auto">
          <a:xfrm>
            <a:off x="5915845" y="852712"/>
            <a:ext cx="5936416" cy="169823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Một Cuốn Sách Mở Hình ảnh | Định dạng hình ảnh JPG 500877382| vn.lovepik.com">
            <a:extLst>
              <a:ext uri="{FF2B5EF4-FFF2-40B4-BE49-F238E27FC236}">
                <a16:creationId xmlns:a16="http://schemas.microsoft.com/office/drawing/2014/main" id="{0100486B-ABC2-47CF-B989-4C3780D43EA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4398" b="95637" l="6163" r="94535">
                        <a14:foregroundMark x1="13023" y1="83072" x2="13023" y2="83072"/>
                        <a14:foregroundMark x1="40349" y1="64398" x2="40349" y2="64398"/>
                        <a14:foregroundMark x1="92674" y1="85689" x2="92674" y2="85689"/>
                        <a14:foregroundMark x1="92674" y1="90227" x2="56163" y2="84119"/>
                        <a14:foregroundMark x1="61395" y1="89354" x2="59535" y2="94241"/>
                        <a14:foregroundMark x1="59535" y1="94241" x2="58488" y2="94764"/>
                        <a14:foregroundMark x1="59419" y1="93019" x2="31163" y2="95637"/>
                        <a14:foregroundMark x1="31163" y1="95637" x2="28023" y2="94764"/>
                        <a14:foregroundMark x1="52674" y1="91274" x2="9070" y2="88307"/>
                        <a14:foregroundMark x1="8953" y1="90576" x2="6163" y2="90925"/>
                        <a14:foregroundMark x1="9651" y1="85515" x2="9651" y2="85515"/>
                        <a14:foregroundMark x1="93721" y1="89878" x2="94535" y2="92670"/>
                      </a14:backgroundRemoval>
                    </a14:imgEffect>
                  </a14:imgLayer>
                </a14:imgProps>
              </a:ext>
              <a:ext uri="{28A0092B-C50C-407E-A947-70E740481C1C}">
                <a14:useLocalDpi xmlns:a14="http://schemas.microsoft.com/office/drawing/2010/main" val="0"/>
              </a:ext>
            </a:extLst>
          </a:blip>
          <a:srcRect l="6050" t="62600" r="2788" b="5669"/>
          <a:stretch/>
        </p:blipFill>
        <p:spPr bwMode="auto">
          <a:xfrm>
            <a:off x="6084403" y="5297704"/>
            <a:ext cx="6072792" cy="15253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13" name="Straight Connector 12"/>
          <p:cNvCxnSpPr/>
          <p:nvPr/>
        </p:nvCxnSpPr>
        <p:spPr>
          <a:xfrm>
            <a:off x="6067424" y="1192525"/>
            <a:ext cx="0" cy="5568019"/>
          </a:xfrm>
          <a:prstGeom prst="line">
            <a:avLst/>
          </a:prstGeom>
          <a:ln w="38100">
            <a:solidFill>
              <a:srgbClr val="0078A0"/>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291207" y="2723405"/>
            <a:ext cx="5650158" cy="830997"/>
          </a:xfrm>
          <a:prstGeom prst="rect">
            <a:avLst/>
          </a:prstGeom>
        </p:spPr>
        <p:txBody>
          <a:bodyPr wrap="square">
            <a:spAutoFit/>
          </a:bodyPr>
          <a:lstStyle/>
          <a:p>
            <a:r>
              <a:rPr lang="vi-VN" sz="2400" dirty="0">
                <a:solidFill>
                  <a:srgbClr val="002060"/>
                </a:solidFill>
                <a:latin typeface="Times New Roman" panose="02020603050405020304" pitchFamily="18" charset="0"/>
                <a:cs typeface="Times New Roman" panose="02020603050405020304" pitchFamily="18" charset="0"/>
              </a:rPr>
              <a:t>- Mặt Trời là nguồn cung cấp nhiệt cho </a:t>
            </a:r>
            <a:r>
              <a:rPr lang="en-US" sz="2400" dirty="0">
                <a:solidFill>
                  <a:srgbClr val="002060"/>
                </a:solidFill>
                <a:latin typeface="Times New Roman" panose="02020603050405020304" pitchFamily="18" charset="0"/>
                <a:cs typeface="Times New Roman" panose="02020603050405020304" pitchFamily="18" charset="0"/>
              </a:rPr>
              <a:t>TĐ</a:t>
            </a:r>
            <a:endParaRPr lang="vi-VN" sz="2400" dirty="0">
              <a:solidFill>
                <a:srgbClr val="002060"/>
              </a:solidFill>
              <a:latin typeface="Times New Roman" panose="02020603050405020304" pitchFamily="18" charset="0"/>
              <a:cs typeface="Times New Roman" panose="02020603050405020304" pitchFamily="18" charset="0"/>
            </a:endParaRPr>
          </a:p>
          <a:p>
            <a:r>
              <a:rPr lang="vi-VN" sz="2400" dirty="0">
                <a:solidFill>
                  <a:srgbClr val="002060"/>
                </a:solidFill>
                <a:latin typeface="Times New Roman" panose="02020603050405020304" pitchFamily="18" charset="0"/>
                <a:cs typeface="Times New Roman" panose="02020603050405020304" pitchFamily="18" charset="0"/>
              </a:rPr>
              <a:t>- Dụng cụ đo </a:t>
            </a:r>
            <a:r>
              <a:rPr lang="en-US" sz="2400" dirty="0">
                <a:solidFill>
                  <a:srgbClr val="002060"/>
                </a:solidFill>
                <a:latin typeface="Times New Roman" panose="02020603050405020304" pitchFamily="18" charset="0"/>
                <a:cs typeface="Times New Roman" panose="02020603050405020304" pitchFamily="18" charset="0"/>
              </a:rPr>
              <a:t>:</a:t>
            </a:r>
            <a:r>
              <a:rPr lang="vi-VN" sz="2400" dirty="0">
                <a:solidFill>
                  <a:srgbClr val="002060"/>
                </a:solidFill>
                <a:latin typeface="Times New Roman" panose="02020603050405020304" pitchFamily="18" charset="0"/>
                <a:cs typeface="Times New Roman" panose="02020603050405020304" pitchFamily="18" charset="0"/>
              </a:rPr>
              <a:t> nhiệt kế.</a:t>
            </a:r>
          </a:p>
        </p:txBody>
      </p:sp>
      <p:sp>
        <p:nvSpPr>
          <p:cNvPr id="15" name="Rectangle 14"/>
          <p:cNvSpPr/>
          <p:nvPr/>
        </p:nvSpPr>
        <p:spPr>
          <a:xfrm>
            <a:off x="1543861" y="1420262"/>
            <a:ext cx="4477275" cy="523220"/>
          </a:xfrm>
          <a:prstGeom prst="rect">
            <a:avLst/>
          </a:prstGeom>
        </p:spPr>
        <p:txBody>
          <a:bodyPr wrap="square">
            <a:spAutoFit/>
          </a:bodyPr>
          <a:lstStyle/>
          <a:p>
            <a:r>
              <a:rPr lang="en-US" sz="2800" b="1" dirty="0">
                <a:solidFill>
                  <a:srgbClr val="2B8D3A"/>
                </a:solidFill>
                <a:latin typeface="Times New Roman" panose="02020603050405020304" pitchFamily="18" charset="0"/>
                <a:cs typeface="Times New Roman" panose="02020603050405020304" pitchFamily="18" charset="0"/>
              </a:rPr>
              <a:t>NHIỆT ĐỘ KHÔNG KHÍ</a:t>
            </a:r>
          </a:p>
        </p:txBody>
      </p:sp>
      <p:sp>
        <p:nvSpPr>
          <p:cNvPr id="16" name="Rectangle 15"/>
          <p:cNvSpPr/>
          <p:nvPr/>
        </p:nvSpPr>
        <p:spPr>
          <a:xfrm>
            <a:off x="598685" y="1193061"/>
            <a:ext cx="815776" cy="1015663"/>
          </a:xfrm>
          <a:prstGeom prst="rect">
            <a:avLst/>
          </a:prstGeom>
        </p:spPr>
        <p:txBody>
          <a:bodyPr wrap="square">
            <a:spAutoFit/>
          </a:bodyPr>
          <a:lstStyle/>
          <a:p>
            <a:r>
              <a:rPr lang="en-US" sz="6000" b="1" dirty="0">
                <a:solidFill>
                  <a:srgbClr val="2B8D3A"/>
                </a:solidFill>
                <a:latin typeface="Times New Roman" panose="02020603050405020304" pitchFamily="18" charset="0"/>
                <a:ea typeface="Cambria" panose="02040503050406030204" pitchFamily="18" charset="0"/>
                <a:cs typeface="Times New Roman" panose="02020603050405020304" pitchFamily="18" charset="0"/>
              </a:rPr>
              <a:t>1</a:t>
            </a:r>
            <a:endParaRPr lang="en-US" sz="6000" b="1" dirty="0">
              <a:solidFill>
                <a:srgbClr val="2B8D3A"/>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285532" y="4538704"/>
            <a:ext cx="5541476" cy="875368"/>
          </a:xfrm>
          <a:prstGeom prst="rect">
            <a:avLst/>
          </a:prstGeom>
        </p:spPr>
        <p:txBody>
          <a:bodyPr wrap="square">
            <a:spAutoFit/>
          </a:bodyPr>
          <a:lstStyle/>
          <a:p>
            <a:pPr algn="just">
              <a:lnSpc>
                <a:spcPct val="106000"/>
              </a:lnSpc>
            </a:pP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Không</a:t>
            </a: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khí</a:t>
            </a: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ở </a:t>
            </a:r>
            <a:r>
              <a:rPr lang="en-US" sz="24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các</a:t>
            </a: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vùng</a:t>
            </a: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vĩ</a:t>
            </a: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độ</a:t>
            </a: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thấp</a:t>
            </a: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nóng</a:t>
            </a: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hơn</a:t>
            </a: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không</a:t>
            </a: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khí</a:t>
            </a: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ở </a:t>
            </a:r>
            <a:r>
              <a:rPr lang="en-US" sz="24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các</a:t>
            </a: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vùng</a:t>
            </a: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vĩ</a:t>
            </a: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độ</a:t>
            </a: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cao</a:t>
            </a: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18" name="Rectangle 17"/>
          <p:cNvSpPr/>
          <p:nvPr/>
        </p:nvSpPr>
        <p:spPr>
          <a:xfrm>
            <a:off x="6260891" y="2782116"/>
            <a:ext cx="5793349" cy="2529923"/>
          </a:xfrm>
          <a:prstGeom prst="rect">
            <a:avLst/>
          </a:prstGeom>
        </p:spPr>
        <p:txBody>
          <a:bodyPr wrap="square">
            <a:spAutoFit/>
          </a:bodyPr>
          <a:lstStyle/>
          <a:p>
            <a:pPr marL="57150" marR="0" indent="0" algn="just">
              <a:lnSpc>
                <a:spcPct val="115000"/>
              </a:lnSpc>
              <a:spcBef>
                <a:spcPts val="0"/>
              </a:spcBef>
              <a:spcAft>
                <a:spcPts val="0"/>
              </a:spcAft>
            </a:pP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Hơi</a:t>
            </a: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nước</a:t>
            </a: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bốc</a:t>
            </a: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lên</a:t>
            </a: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cao</a:t>
            </a: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gặp</a:t>
            </a: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lạnh</a:t>
            </a: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ngưng</a:t>
            </a: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tụ</a:t>
            </a: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thành</a:t>
            </a: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các</a:t>
            </a: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hạt</a:t>
            </a: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nước</a:t>
            </a: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mây</a:t>
            </a: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gặp</a:t>
            </a: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điều</a:t>
            </a: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kiện</a:t>
            </a: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thuận</a:t>
            </a: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lơi</a:t>
            </a: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hạt</a:t>
            </a: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nước</a:t>
            </a: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to </a:t>
            </a:r>
            <a:r>
              <a:rPr lang="en-US" sz="24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dần</a:t>
            </a: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rơi</a:t>
            </a: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xuống</a:t>
            </a: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gọi</a:t>
            </a: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là</a:t>
            </a: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mưa</a:t>
            </a: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r>
              <a:rPr lang="en-US" sz="2400" dirty="0">
                <a:solidFill>
                  <a:srgbClr val="2B8D3A"/>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B8D3A"/>
                </a:solidFill>
                <a:latin typeface="Times New Roman" panose="02020603050405020304" pitchFamily="18" charset="0"/>
                <a:ea typeface="Tahoma" panose="020B0604030504040204" pitchFamily="34" charset="0"/>
                <a:cs typeface="Times New Roman" panose="02020603050405020304" pitchFamily="18" charset="0"/>
              </a:rPr>
              <a:t>Lượng</a:t>
            </a:r>
            <a:r>
              <a:rPr lang="en-US" sz="2400" dirty="0">
                <a:solidFill>
                  <a:srgbClr val="2B8D3A"/>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B8D3A"/>
                </a:solidFill>
                <a:latin typeface="Times New Roman" panose="02020603050405020304" pitchFamily="18" charset="0"/>
                <a:ea typeface="Tahoma" panose="020B0604030504040204" pitchFamily="34" charset="0"/>
                <a:cs typeface="Times New Roman" panose="02020603050405020304" pitchFamily="18" charset="0"/>
              </a:rPr>
              <a:t>mưa</a:t>
            </a:r>
            <a:r>
              <a:rPr lang="en-US" sz="2400" dirty="0">
                <a:solidFill>
                  <a:srgbClr val="2B8D3A"/>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B8D3A"/>
                </a:solidFill>
                <a:latin typeface="Times New Roman" panose="02020603050405020304" pitchFamily="18" charset="0"/>
                <a:ea typeface="Tahoma" panose="020B0604030504040204" pitchFamily="34" charset="0"/>
                <a:cs typeface="Times New Roman" panose="02020603050405020304" pitchFamily="18" charset="0"/>
              </a:rPr>
              <a:t>trên</a:t>
            </a:r>
            <a:r>
              <a:rPr lang="en-US" sz="2400" dirty="0">
                <a:solidFill>
                  <a:srgbClr val="2B8D3A"/>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B8D3A"/>
                </a:solidFill>
                <a:latin typeface="Times New Roman" panose="02020603050405020304" pitchFamily="18" charset="0"/>
                <a:ea typeface="Tahoma" panose="020B0604030504040204" pitchFamily="34" charset="0"/>
                <a:cs typeface="Times New Roman" panose="02020603050405020304" pitchFamily="18" charset="0"/>
              </a:rPr>
              <a:t>Trái</a:t>
            </a:r>
            <a:r>
              <a:rPr lang="en-US" sz="2400" dirty="0">
                <a:solidFill>
                  <a:srgbClr val="2B8D3A"/>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B8D3A"/>
                </a:solidFill>
                <a:latin typeface="Times New Roman" panose="02020603050405020304" pitchFamily="18" charset="0"/>
                <a:ea typeface="Tahoma" panose="020B0604030504040204" pitchFamily="34" charset="0"/>
                <a:cs typeface="Times New Roman" panose="02020603050405020304" pitchFamily="18" charset="0"/>
              </a:rPr>
              <a:t>Đất</a:t>
            </a:r>
            <a:r>
              <a:rPr lang="en-US" sz="2400" dirty="0">
                <a:solidFill>
                  <a:srgbClr val="2B8D3A"/>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B8D3A"/>
                </a:solidFill>
                <a:latin typeface="Times New Roman" panose="02020603050405020304" pitchFamily="18" charset="0"/>
                <a:ea typeface="Tahoma" panose="020B0604030504040204" pitchFamily="34" charset="0"/>
                <a:cs typeface="Times New Roman" panose="02020603050405020304" pitchFamily="18" charset="0"/>
              </a:rPr>
              <a:t>phân</a:t>
            </a:r>
            <a:r>
              <a:rPr lang="en-US" sz="2400" dirty="0">
                <a:solidFill>
                  <a:srgbClr val="2B8D3A"/>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B8D3A"/>
                </a:solidFill>
                <a:latin typeface="Times New Roman" panose="02020603050405020304" pitchFamily="18" charset="0"/>
                <a:ea typeface="Tahoma" panose="020B0604030504040204" pitchFamily="34" charset="0"/>
                <a:cs typeface="Times New Roman" panose="02020603050405020304" pitchFamily="18" charset="0"/>
              </a:rPr>
              <a:t>bố</a:t>
            </a:r>
            <a:r>
              <a:rPr lang="en-US" sz="2400" dirty="0">
                <a:solidFill>
                  <a:srgbClr val="2B8D3A"/>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B8D3A"/>
                </a:solidFill>
                <a:latin typeface="Times New Roman" panose="02020603050405020304" pitchFamily="18" charset="0"/>
                <a:ea typeface="Tahoma" panose="020B0604030504040204" pitchFamily="34" charset="0"/>
                <a:cs typeface="Times New Roman" panose="02020603050405020304" pitchFamily="18" charset="0"/>
              </a:rPr>
              <a:t>ko</a:t>
            </a:r>
            <a:r>
              <a:rPr lang="en-US" sz="2400" dirty="0">
                <a:solidFill>
                  <a:srgbClr val="2B8D3A"/>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B8D3A"/>
                </a:solidFill>
                <a:latin typeface="Times New Roman" panose="02020603050405020304" pitchFamily="18" charset="0"/>
                <a:ea typeface="Tahoma" panose="020B0604030504040204" pitchFamily="34" charset="0"/>
                <a:cs typeface="Times New Roman" panose="02020603050405020304" pitchFamily="18" charset="0"/>
              </a:rPr>
              <a:t>đều</a:t>
            </a:r>
            <a:r>
              <a:rPr lang="en-US" sz="2400" dirty="0">
                <a:solidFill>
                  <a:srgbClr val="2B8D3A"/>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B8D3A"/>
                </a:solidFill>
                <a:latin typeface="Times New Roman" panose="02020603050405020304" pitchFamily="18" charset="0"/>
                <a:ea typeface="Tahoma" panose="020B0604030504040204" pitchFamily="34" charset="0"/>
                <a:cs typeface="Times New Roman" panose="02020603050405020304" pitchFamily="18" charset="0"/>
              </a:rPr>
              <a:t>giảm</a:t>
            </a:r>
            <a:r>
              <a:rPr lang="en-US" sz="2400" dirty="0">
                <a:solidFill>
                  <a:srgbClr val="2B8D3A"/>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B8D3A"/>
                </a:solidFill>
                <a:latin typeface="Times New Roman" panose="02020603050405020304" pitchFamily="18" charset="0"/>
                <a:ea typeface="Tahoma" panose="020B0604030504040204" pitchFamily="34" charset="0"/>
                <a:cs typeface="Times New Roman" panose="02020603050405020304" pitchFamily="18" charset="0"/>
              </a:rPr>
              <a:t>dần</a:t>
            </a:r>
            <a:r>
              <a:rPr lang="en-US" sz="2400" dirty="0">
                <a:solidFill>
                  <a:srgbClr val="2B8D3A"/>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B8D3A"/>
                </a:solidFill>
                <a:latin typeface="Times New Roman" panose="02020603050405020304" pitchFamily="18" charset="0"/>
                <a:ea typeface="Tahoma" panose="020B0604030504040204" pitchFamily="34" charset="0"/>
                <a:cs typeface="Times New Roman" panose="02020603050405020304" pitchFamily="18" charset="0"/>
              </a:rPr>
              <a:t>từ</a:t>
            </a:r>
            <a:r>
              <a:rPr lang="en-US" sz="2400" dirty="0">
                <a:solidFill>
                  <a:srgbClr val="2B8D3A"/>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B8D3A"/>
                </a:solidFill>
                <a:latin typeface="Times New Roman" panose="02020603050405020304" pitchFamily="18" charset="0"/>
                <a:ea typeface="Tahoma" panose="020B0604030504040204" pitchFamily="34" charset="0"/>
                <a:cs typeface="Times New Roman" panose="02020603050405020304" pitchFamily="18" charset="0"/>
              </a:rPr>
              <a:t>xích</a:t>
            </a:r>
            <a:r>
              <a:rPr lang="en-US" sz="2400" dirty="0">
                <a:solidFill>
                  <a:srgbClr val="2B8D3A"/>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B8D3A"/>
                </a:solidFill>
                <a:latin typeface="Times New Roman" panose="02020603050405020304" pitchFamily="18" charset="0"/>
                <a:ea typeface="Tahoma" panose="020B0604030504040204" pitchFamily="34" charset="0"/>
                <a:cs typeface="Times New Roman" panose="02020603050405020304" pitchFamily="18" charset="0"/>
              </a:rPr>
              <a:t>đạo</a:t>
            </a:r>
            <a:r>
              <a:rPr lang="en-US" sz="2400" dirty="0">
                <a:solidFill>
                  <a:srgbClr val="2B8D3A"/>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a:solidFill>
                  <a:srgbClr val="2B8D3A"/>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a:t>
            </a:r>
            <a:r>
              <a:rPr lang="en-US" sz="2400" dirty="0">
                <a:solidFill>
                  <a:srgbClr val="2B8D3A"/>
                </a:solidFill>
                <a:latin typeface="Times New Roman" panose="02020603050405020304" pitchFamily="18" charset="0"/>
                <a:ea typeface="Tahoma" panose="020B0604030504040204" pitchFamily="34" charset="0"/>
                <a:cs typeface="Times New Roman" panose="02020603050405020304" pitchFamily="18" charset="0"/>
              </a:rPr>
              <a:t> 2 </a:t>
            </a:r>
            <a:r>
              <a:rPr lang="en-US" sz="2400" dirty="0" err="1">
                <a:solidFill>
                  <a:srgbClr val="2B8D3A"/>
                </a:solidFill>
                <a:latin typeface="Times New Roman" panose="02020603050405020304" pitchFamily="18" charset="0"/>
                <a:ea typeface="Tahoma" panose="020B0604030504040204" pitchFamily="34" charset="0"/>
                <a:cs typeface="Times New Roman" panose="02020603050405020304" pitchFamily="18" charset="0"/>
              </a:rPr>
              <a:t>cực</a:t>
            </a:r>
            <a:r>
              <a:rPr lang="en-US" sz="2400" dirty="0">
                <a:solidFill>
                  <a:srgbClr val="2B8D3A"/>
                </a:solidFill>
                <a:latin typeface="Times New Roman" panose="02020603050405020304" pitchFamily="18" charset="0"/>
                <a:ea typeface="Tahoma" panose="020B0604030504040204" pitchFamily="34" charset="0"/>
                <a:cs typeface="Times New Roman" panose="02020603050405020304" pitchFamily="18" charset="0"/>
              </a:rPr>
              <a:t>.</a:t>
            </a:r>
            <a:endParaRPr lang="en-US" sz="2400" dirty="0">
              <a:solidFill>
                <a:srgbClr val="2B8D3A"/>
              </a:solidFill>
              <a:latin typeface="Times New Roman" panose="02020603050405020304" pitchFamily="18" charset="0"/>
              <a:cs typeface="Times New Roman" panose="02020603050405020304" pitchFamily="18" charset="0"/>
            </a:endParaRPr>
          </a:p>
        </p:txBody>
      </p:sp>
      <p:sp>
        <p:nvSpPr>
          <p:cNvPr id="50" name="Rectangle 49"/>
          <p:cNvSpPr/>
          <p:nvPr/>
        </p:nvSpPr>
        <p:spPr>
          <a:xfrm>
            <a:off x="7914215" y="1409439"/>
            <a:ext cx="3571038" cy="584775"/>
          </a:xfrm>
          <a:prstGeom prst="rect">
            <a:avLst/>
          </a:prstGeom>
        </p:spPr>
        <p:txBody>
          <a:bodyPr wrap="square">
            <a:spAutoFit/>
          </a:bodyPr>
          <a:lstStyle/>
          <a:p>
            <a:r>
              <a:rPr lang="en-US" sz="3200" b="1" dirty="0">
                <a:solidFill>
                  <a:srgbClr val="2B8D3A"/>
                </a:solidFill>
                <a:latin typeface="Times New Roman" panose="02020603050405020304" pitchFamily="18" charset="0"/>
                <a:cs typeface="Times New Roman" panose="02020603050405020304" pitchFamily="18" charset="0"/>
              </a:rPr>
              <a:t>MÂY VÀ MƯA</a:t>
            </a:r>
          </a:p>
        </p:txBody>
      </p:sp>
      <p:sp>
        <p:nvSpPr>
          <p:cNvPr id="19" name="Rectangle 18"/>
          <p:cNvSpPr/>
          <p:nvPr/>
        </p:nvSpPr>
        <p:spPr>
          <a:xfrm>
            <a:off x="331915" y="3666013"/>
            <a:ext cx="5741123" cy="830997"/>
          </a:xfrm>
          <a:prstGeom prst="rect">
            <a:avLst/>
          </a:prstGeom>
        </p:spPr>
        <p:txBody>
          <a:bodyPr wrap="square">
            <a:spAutoFit/>
          </a:bodyPr>
          <a:lstStyle/>
          <a:p>
            <a:r>
              <a:rPr lang="en-US" sz="2400" dirty="0">
                <a:solidFill>
                  <a:srgbClr val="2B8D3A"/>
                </a:solidFill>
                <a:latin typeface="Times New Roman" panose="02020603050405020304" pitchFamily="18" charset="0"/>
                <a:cs typeface="Times New Roman" panose="02020603050405020304" pitchFamily="18" charset="0"/>
              </a:rPr>
              <a:t>- </a:t>
            </a:r>
            <a:r>
              <a:rPr lang="vi-VN" sz="2400" dirty="0">
                <a:solidFill>
                  <a:srgbClr val="2B8D3A"/>
                </a:solidFill>
                <a:latin typeface="Times New Roman" panose="02020603050405020304" pitchFamily="18" charset="0"/>
                <a:cs typeface="Times New Roman" panose="02020603050405020304" pitchFamily="18" charset="0"/>
              </a:rPr>
              <a:t>Nhiệt độ không khí được đo ít nhất 4 lần trong ngày (ở </a:t>
            </a:r>
            <a:r>
              <a:rPr lang="en-US" sz="2400" dirty="0">
                <a:solidFill>
                  <a:srgbClr val="2B8D3A"/>
                </a:solidFill>
                <a:latin typeface="Times New Roman" panose="02020603050405020304" pitchFamily="18" charset="0"/>
                <a:cs typeface="Times New Roman" panose="02020603050405020304" pitchFamily="18" charset="0"/>
              </a:rPr>
              <a:t>VN </a:t>
            </a:r>
            <a:r>
              <a:rPr lang="en-US" sz="2400" dirty="0" err="1">
                <a:solidFill>
                  <a:srgbClr val="2B8D3A"/>
                </a:solidFill>
                <a:latin typeface="Times New Roman" panose="02020603050405020304" pitchFamily="18" charset="0"/>
                <a:cs typeface="Times New Roman" panose="02020603050405020304" pitchFamily="18" charset="0"/>
              </a:rPr>
              <a:t>đo</a:t>
            </a:r>
            <a:r>
              <a:rPr lang="en-US" sz="2400" dirty="0">
                <a:solidFill>
                  <a:srgbClr val="2B8D3A"/>
                </a:solidFill>
                <a:latin typeface="Times New Roman" panose="02020603050405020304" pitchFamily="18" charset="0"/>
                <a:cs typeface="Times New Roman" panose="02020603050405020304" pitchFamily="18" charset="0"/>
              </a:rPr>
              <a:t> </a:t>
            </a:r>
            <a:r>
              <a:rPr lang="en-US" sz="2400" dirty="0" err="1">
                <a:solidFill>
                  <a:srgbClr val="2B8D3A"/>
                </a:solidFill>
                <a:latin typeface="Times New Roman" panose="02020603050405020304" pitchFamily="18" charset="0"/>
                <a:cs typeface="Times New Roman" panose="02020603050405020304" pitchFamily="18" charset="0"/>
              </a:rPr>
              <a:t>lúc</a:t>
            </a:r>
            <a:r>
              <a:rPr lang="vi-VN" sz="2400" dirty="0">
                <a:solidFill>
                  <a:srgbClr val="2B8D3A"/>
                </a:solidFill>
                <a:latin typeface="Times New Roman" panose="02020603050405020304" pitchFamily="18" charset="0"/>
                <a:cs typeface="Times New Roman" panose="02020603050405020304" pitchFamily="18" charset="0"/>
              </a:rPr>
              <a:t>: 1, 7, 13, 19 giờ)</a:t>
            </a:r>
            <a:endParaRPr lang="en-US" sz="2400" dirty="0">
              <a:solidFill>
                <a:srgbClr val="2B8D3A"/>
              </a:solidFill>
              <a:latin typeface="Times New Roman" panose="02020603050405020304" pitchFamily="18" charset="0"/>
              <a:cs typeface="Times New Roman" panose="02020603050405020304" pitchFamily="18" charset="0"/>
            </a:endParaRPr>
          </a:p>
        </p:txBody>
      </p:sp>
      <p:sp>
        <p:nvSpPr>
          <p:cNvPr id="53" name="Rectangle 52"/>
          <p:cNvSpPr/>
          <p:nvPr/>
        </p:nvSpPr>
        <p:spPr>
          <a:xfrm>
            <a:off x="6605295" y="1219132"/>
            <a:ext cx="815776" cy="1015663"/>
          </a:xfrm>
          <a:prstGeom prst="rect">
            <a:avLst/>
          </a:prstGeom>
        </p:spPr>
        <p:txBody>
          <a:bodyPr wrap="square">
            <a:spAutoFit/>
          </a:bodyPr>
          <a:lstStyle/>
          <a:p>
            <a:r>
              <a:rPr lang="en-US" sz="6000" b="1" dirty="0">
                <a:solidFill>
                  <a:srgbClr val="2B8D3A"/>
                </a:solidFill>
                <a:latin typeface="Times New Roman" panose="02020603050405020304" pitchFamily="18" charset="0"/>
                <a:ea typeface="Cambria" panose="02040503050406030204" pitchFamily="18" charset="0"/>
                <a:cs typeface="Times New Roman" panose="02020603050405020304" pitchFamily="18" charset="0"/>
              </a:rPr>
              <a:t>2</a:t>
            </a:r>
            <a:endParaRPr lang="en-US" sz="6000" b="1" dirty="0">
              <a:solidFill>
                <a:srgbClr val="2B8D3A"/>
              </a:solidFill>
              <a:latin typeface="Times New Roman" panose="02020603050405020304" pitchFamily="18" charset="0"/>
              <a:cs typeface="Times New Roman" panose="02020603050405020304" pitchFamily="18" charset="0"/>
            </a:endParaRPr>
          </a:p>
        </p:txBody>
      </p:sp>
      <p:pic>
        <p:nvPicPr>
          <p:cNvPr id="54" name="Picture 2" descr="Vẽ Tay Biểu Tượng Vật Liệu Khí Hậu Tự Nhiên Hình ảnh | Định dạng hình ảnh  PSD 401568414| vn.lovepik.com">
            <a:extLst>
              <a:ext uri="{FF2B5EF4-FFF2-40B4-BE49-F238E27FC236}">
                <a16:creationId xmlns:a16="http://schemas.microsoft.com/office/drawing/2014/main" id="{E6F9FE0C-127F-40B8-B853-EAAAEDB43632}"/>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8276" b="97069" l="4535" r="90000">
                        <a14:foregroundMark x1="7326" y1="63621" x2="7326" y2="63621"/>
                        <a14:foregroundMark x1="15581" y1="25690" x2="15581" y2="25690"/>
                        <a14:foregroundMark x1="11163" y1="15000" x2="11163" y2="15000"/>
                        <a14:foregroundMark x1="11163" y1="11207" x2="13953" y2="8448"/>
                        <a14:foregroundMark x1="71628" y1="18276" x2="71628" y2="18276"/>
                        <a14:foregroundMark x1="68488" y1="17241" x2="68488" y2="17241"/>
                        <a14:foregroundMark x1="70349" y1="15000" x2="85581" y2="17586"/>
                        <a14:foregroundMark x1="85581" y1="17586" x2="66977" y2="24828"/>
                        <a14:foregroundMark x1="66977" y1="24828" x2="60000" y2="19138"/>
                        <a14:foregroundMark x1="78256" y1="33276" x2="80116" y2="49138"/>
                        <a14:foregroundMark x1="85465" y1="13621" x2="87093" y2="23793"/>
                        <a14:foregroundMark x1="81744" y1="77069" x2="70000" y2="78621"/>
                        <a14:foregroundMark x1="70000" y1="78621" x2="75698" y2="69138"/>
                        <a14:foregroundMark x1="81395" y1="89310" x2="81744" y2="91552"/>
                        <a14:foregroundMark x1="81744" y1="90172" x2="81744" y2="90172"/>
                        <a14:foregroundMark x1="78605" y1="93966" x2="77674" y2="93448"/>
                        <a14:foregroundMark x1="75465" y1="92931" x2="75465" y2="92931"/>
                        <a14:foregroundMark x1="73488" y1="85000" x2="73488" y2="85000"/>
                        <a14:foregroundMark x1="73837" y1="88276" x2="73837" y2="88276"/>
                        <a14:foregroundMark x1="69070" y1="97241" x2="69070" y2="97241"/>
                        <a14:foregroundMark x1="69070" y1="91552" x2="69070" y2="91552"/>
                        <a14:foregroundMark x1="67907" y1="89655" x2="67907" y2="89655"/>
                        <a14:foregroundMark x1="67209" y1="88276" x2="67209" y2="88276"/>
                        <a14:foregroundMark x1="66279" y1="86897" x2="66279" y2="86897"/>
                        <a14:foregroundMark x1="63140" y1="93448" x2="63140" y2="93448"/>
                        <a14:foregroundMark x1="62209" y1="89310" x2="62209" y2="89310"/>
                        <a14:foregroundMark x1="62209" y1="89310" x2="62209" y2="89310"/>
                        <a14:foregroundMark x1="63721" y1="83103" x2="63721" y2="83103"/>
                        <a14:foregroundMark x1="63721" y1="83103" x2="63721" y2="83103"/>
                        <a14:foregroundMark x1="69070" y1="95862" x2="69070" y2="95862"/>
                        <a14:foregroundMark x1="70698" y1="93966" x2="70698" y2="93966"/>
                        <a14:foregroundMark x1="79535" y1="85517" x2="79535" y2="85517"/>
                        <a14:foregroundMark x1="79535" y1="85517" x2="79535" y2="85517"/>
                        <a14:foregroundMark x1="83605" y1="87414" x2="83605" y2="87414"/>
                        <a14:foregroundMark x1="83605" y1="87414" x2="83605" y2="87414"/>
                        <a14:foregroundMark x1="85233" y1="95862" x2="85233" y2="95862"/>
                        <a14:foregroundMark x1="85233" y1="95862" x2="85233" y2="95862"/>
                        <a14:foregroundMark x1="65349" y1="85517" x2="65349" y2="85517"/>
                        <a14:foregroundMark x1="65349" y1="85517" x2="65349" y2="85517"/>
                        <a14:foregroundMark x1="22791" y1="13103" x2="22791" y2="13103"/>
                        <a14:foregroundMark x1="19651" y1="11724" x2="19651" y2="11724"/>
                        <a14:foregroundMark x1="20581" y1="9828" x2="20581" y2="9828"/>
                        <a14:foregroundMark x1="4535" y1="23793" x2="4535" y2="23793"/>
                        <a14:foregroundMark x1="4535" y1="20172" x2="4535" y2="20172"/>
                        <a14:foregroundMark x1="28488" y1="28448" x2="28488" y2="28448"/>
                        <a14:foregroundMark x1="25930" y1="23448" x2="29419" y2="17241"/>
                        <a14:foregroundMark x1="34186" y1="21034" x2="26163" y2="31897"/>
                        <a14:foregroundMark x1="26163" y1="31897" x2="36977" y2="38793"/>
                        <a14:foregroundMark x1="14651" y1="23793" x2="14651" y2="23793"/>
                        <a14:foregroundMark x1="11163" y1="25690" x2="11163" y2="25690"/>
                        <a14:foregroundMark x1="13023" y1="15862" x2="18372" y2="25690"/>
                      </a14:backgroundRemoval>
                    </a14:imgEffect>
                  </a14:imgLayer>
                </a14:imgProps>
              </a:ext>
              <a:ext uri="{28A0092B-C50C-407E-A947-70E740481C1C}">
                <a14:useLocalDpi xmlns:a14="http://schemas.microsoft.com/office/drawing/2010/main" val="0"/>
              </a:ext>
            </a:extLst>
          </a:blip>
          <a:srcRect r="54514" b="50000"/>
          <a:stretch/>
        </p:blipFill>
        <p:spPr bwMode="auto">
          <a:xfrm>
            <a:off x="2594415" y="1875244"/>
            <a:ext cx="1553908" cy="1151992"/>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Vẽ Tay Biểu Tượng Vật Liệu Khí Hậu Tự Nhiên Hình ảnh | Định dạng hình ảnh  PSD 401568414| vn.lovepik.com">
            <a:extLst>
              <a:ext uri="{FF2B5EF4-FFF2-40B4-BE49-F238E27FC236}">
                <a16:creationId xmlns:a16="http://schemas.microsoft.com/office/drawing/2014/main" id="{CB33443D-1957-4384-9200-335459B40729}"/>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8276" b="97069" l="4535" r="90000">
                        <a14:foregroundMark x1="7326" y1="63621" x2="7326" y2="63621"/>
                        <a14:foregroundMark x1="15581" y1="25690" x2="15581" y2="25690"/>
                        <a14:foregroundMark x1="11163" y1="15000" x2="11163" y2="15000"/>
                        <a14:foregroundMark x1="11163" y1="11207" x2="13953" y2="8448"/>
                        <a14:foregroundMark x1="71628" y1="18276" x2="71628" y2="18276"/>
                        <a14:foregroundMark x1="68488" y1="17241" x2="68488" y2="17241"/>
                        <a14:foregroundMark x1="70349" y1="15000" x2="85581" y2="17586"/>
                        <a14:foregroundMark x1="85581" y1="17586" x2="66977" y2="24828"/>
                        <a14:foregroundMark x1="66977" y1="24828" x2="60000" y2="19138"/>
                        <a14:foregroundMark x1="78256" y1="33276" x2="80116" y2="49138"/>
                        <a14:foregroundMark x1="85465" y1="13621" x2="87093" y2="23793"/>
                        <a14:foregroundMark x1="81744" y1="77069" x2="70000" y2="78621"/>
                        <a14:foregroundMark x1="70000" y1="78621" x2="75698" y2="69138"/>
                        <a14:foregroundMark x1="81395" y1="89310" x2="81744" y2="91552"/>
                        <a14:foregroundMark x1="81744" y1="90172" x2="81744" y2="90172"/>
                        <a14:foregroundMark x1="78605" y1="93966" x2="77674" y2="93448"/>
                        <a14:foregroundMark x1="75465" y1="92931" x2="75465" y2="92931"/>
                        <a14:foregroundMark x1="73488" y1="85000" x2="73488" y2="85000"/>
                        <a14:foregroundMark x1="73837" y1="88276" x2="73837" y2="88276"/>
                        <a14:foregroundMark x1="69070" y1="97241" x2="69070" y2="97241"/>
                        <a14:foregroundMark x1="69070" y1="91552" x2="69070" y2="91552"/>
                        <a14:foregroundMark x1="67907" y1="89655" x2="67907" y2="89655"/>
                        <a14:foregroundMark x1="67209" y1="88276" x2="67209" y2="88276"/>
                        <a14:foregroundMark x1="66279" y1="86897" x2="66279" y2="86897"/>
                        <a14:foregroundMark x1="63140" y1="93448" x2="63140" y2="93448"/>
                        <a14:foregroundMark x1="62209" y1="89310" x2="62209" y2="89310"/>
                        <a14:foregroundMark x1="62209" y1="89310" x2="62209" y2="89310"/>
                        <a14:foregroundMark x1="63721" y1="83103" x2="63721" y2="83103"/>
                        <a14:foregroundMark x1="63721" y1="83103" x2="63721" y2="83103"/>
                        <a14:foregroundMark x1="69070" y1="95862" x2="69070" y2="95862"/>
                        <a14:foregroundMark x1="70698" y1="93966" x2="70698" y2="93966"/>
                        <a14:foregroundMark x1="79535" y1="85517" x2="79535" y2="85517"/>
                        <a14:foregroundMark x1="79535" y1="85517" x2="79535" y2="85517"/>
                        <a14:foregroundMark x1="83605" y1="87414" x2="83605" y2="87414"/>
                        <a14:foregroundMark x1="83605" y1="87414" x2="83605" y2="87414"/>
                        <a14:foregroundMark x1="85233" y1="95862" x2="85233" y2="95862"/>
                        <a14:foregroundMark x1="85233" y1="95862" x2="85233" y2="95862"/>
                        <a14:foregroundMark x1="65349" y1="85517" x2="65349" y2="85517"/>
                        <a14:foregroundMark x1="65349" y1="85517" x2="65349" y2="85517"/>
                        <a14:foregroundMark x1="22791" y1="13103" x2="22791" y2="13103"/>
                        <a14:foregroundMark x1="19651" y1="11724" x2="19651" y2="11724"/>
                        <a14:foregroundMark x1="20581" y1="9828" x2="20581" y2="9828"/>
                        <a14:foregroundMark x1="4535" y1="23793" x2="4535" y2="23793"/>
                        <a14:foregroundMark x1="4535" y1="20172" x2="4535" y2="20172"/>
                        <a14:foregroundMark x1="28488" y1="28448" x2="28488" y2="28448"/>
                        <a14:foregroundMark x1="25930" y1="23448" x2="29419" y2="17241"/>
                        <a14:foregroundMark x1="34186" y1="21034" x2="26163" y2="31897"/>
                        <a14:foregroundMark x1="26163" y1="31897" x2="36977" y2="38793"/>
                        <a14:foregroundMark x1="14651" y1="23793" x2="14651" y2="23793"/>
                        <a14:foregroundMark x1="11163" y1="25690" x2="11163" y2="25690"/>
                        <a14:foregroundMark x1="13023" y1="15862" x2="18372" y2="25690"/>
                      </a14:backgroundRemoval>
                    </a14:imgEffect>
                  </a14:imgLayer>
                </a14:imgProps>
              </a:ext>
              <a:ext uri="{28A0092B-C50C-407E-A947-70E740481C1C}">
                <a14:useLocalDpi xmlns:a14="http://schemas.microsoft.com/office/drawing/2010/main" val="0"/>
              </a:ext>
            </a:extLst>
          </a:blip>
          <a:srcRect l="59045" t="49109" b="-1"/>
          <a:stretch/>
        </p:blipFill>
        <p:spPr bwMode="auto">
          <a:xfrm>
            <a:off x="8649707" y="1948429"/>
            <a:ext cx="1334293" cy="1118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3365964"/>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Xem dự báo thì nhiệt độ là 40 độ C, nhưng khi đo ngoài trời lại đến 45 độ  C: Vì sao vậy?"/>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06970" y="1670638"/>
            <a:ext cx="7225436" cy="4868153"/>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 name="Picture 2" descr="Cartoon Cute Yellow Rectangle White Border Bubble Box Element, Cartoon,  Lovely, Yellow PNG Transparent Clipart Image and PSD File for Free Download"/>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1875">
                        <a14:foregroundMark x1="15625" y1="24688" x2="15625" y2="24688"/>
                        <a14:foregroundMark x1="17813" y1="17969" x2="17813" y2="17969"/>
                        <a14:foregroundMark x1="22031" y1="20000" x2="22031" y2="20000"/>
                        <a14:foregroundMark x1="91875" y1="56563" x2="91875" y2="56563"/>
                        <a14:foregroundMark x1="25781" y1="18906" x2="25781" y2="18906"/>
                        <a14:foregroundMark x1="22031" y1="24844" x2="22031" y2="24844"/>
                      </a14:backgroundRemoval>
                    </a14:imgEffect>
                  </a14:imgLayer>
                </a14:imgProps>
              </a:ext>
              <a:ext uri="{28A0092B-C50C-407E-A947-70E740481C1C}">
                <a14:useLocalDpi xmlns:a14="http://schemas.microsoft.com/office/drawing/2010/main" val="0"/>
              </a:ext>
            </a:extLst>
          </a:blip>
          <a:srcRect l="7695" t="14318" r="5259" b="18637"/>
          <a:stretch/>
        </p:blipFill>
        <p:spPr bwMode="auto">
          <a:xfrm>
            <a:off x="2197379" y="-169468"/>
            <a:ext cx="3081588" cy="230810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648D752-BF5C-4466-86C9-578981A27C92}"/>
              </a:ext>
            </a:extLst>
          </p:cNvPr>
          <p:cNvSpPr txBox="1"/>
          <p:nvPr/>
        </p:nvSpPr>
        <p:spPr>
          <a:xfrm>
            <a:off x="2489419" y="642863"/>
            <a:ext cx="2587771" cy="634020"/>
          </a:xfrm>
          <a:prstGeom prst="rect">
            <a:avLst/>
          </a:prstGeom>
          <a:noFill/>
          <a:ln>
            <a:noFill/>
            <a:prstDash val="sysDot"/>
          </a:ln>
        </p:spPr>
        <p:txBody>
          <a:bodyPr wrap="square">
            <a:spAutoFit/>
          </a:bodyPr>
          <a:lstStyle/>
          <a:p>
            <a:pPr marL="0" indent="0" algn="just">
              <a:lnSpc>
                <a:spcPct val="110000"/>
              </a:lnSpc>
              <a:spcBef>
                <a:spcPts val="0"/>
              </a:spcBef>
              <a:buFont typeface="Times New Roman" panose="02020603050405020304" pitchFamily="18" charset="0"/>
              <a:buNone/>
            </a:pPr>
            <a:r>
              <a:rPr lang="en-US" altLang="en-US" sz="3200" b="1" dirty="0">
                <a:solidFill>
                  <a:srgbClr val="C00000"/>
                </a:solidFill>
                <a:latin typeface="Times New Roman" panose="02020603050405020304" pitchFamily="18" charset="0"/>
                <a:cs typeface="Times New Roman" panose="02020603050405020304" pitchFamily="18" charset="0"/>
              </a:rPr>
              <a:t>ĐÂY LÀ GÌ?</a:t>
            </a:r>
          </a:p>
        </p:txBody>
      </p:sp>
      <p:pic>
        <p:nvPicPr>
          <p:cNvPr id="6" name="Picture 2" descr="Ppt Note Cartoon Illustration, Ppt Notes, Cartoon Illustrations, Ppt  Illustrations PNG Transparent Clipart Image and PSD File for Free Download"/>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167">
                        <a14:foregroundMark x1="14167" y1="32000" x2="86583" y2="32417"/>
                        <a14:foregroundMark x1="88000" y1="30167" x2="81500" y2="39833"/>
                        <a14:foregroundMark x1="83333" y1="40167" x2="90167" y2="38750"/>
                        <a14:foregroundMark x1="82583" y1="73500" x2="90000" y2="63667"/>
                        <a14:foregroundMark x1="86750" y1="64083" x2="85333" y2="67667"/>
                        <a14:foregroundMark x1="81333" y1="74750" x2="89833" y2="74417"/>
                        <a14:foregroundMark x1="13250" y1="17750" x2="14333" y2="28417"/>
                        <a14:foregroundMark x1="15417" y1="16583" x2="85500" y2="17917"/>
                        <a14:foregroundMark x1="86750" y1="17500" x2="84917" y2="28417"/>
                        <a14:foregroundMark x1="88167" y1="29833" x2="84583" y2="33500"/>
                        <a14:foregroundMark x1="86750" y1="30167" x2="86750" y2="30167"/>
                        <a14:foregroundMark x1="86583" y1="29333" x2="86583" y2="29333"/>
                        <a14:foregroundMark x1="87667" y1="29083" x2="87667" y2="29083"/>
                        <a14:foregroundMark x1="87667" y1="29667" x2="87667" y2="29667"/>
                        <a14:foregroundMark x1="87833" y1="28583" x2="86000" y2="30583"/>
                        <a14:foregroundMark x1="85083" y1="28750" x2="85083" y2="28750"/>
                        <a14:foregroundMark x1="85083" y1="28583" x2="85083" y2="29083"/>
                        <a14:foregroundMark x1="84917" y1="31083" x2="84917" y2="31083"/>
                        <a14:foregroundMark x1="17917" y1="16417" x2="86750" y2="16417"/>
                      </a14:backgroundRemoval>
                    </a14:imgEffect>
                  </a14:imgLayer>
                </a14:imgProps>
              </a:ext>
              <a:ext uri="{28A0092B-C50C-407E-A947-70E740481C1C}">
                <a14:useLocalDpi xmlns:a14="http://schemas.microsoft.com/office/drawing/2010/main" val="0"/>
              </a:ext>
            </a:extLst>
          </a:blip>
          <a:srcRect l="10668" t="49569" r="10582" b="25462"/>
          <a:stretch/>
        </p:blipFill>
        <p:spPr bwMode="auto">
          <a:xfrm>
            <a:off x="7632406" y="3589890"/>
            <a:ext cx="4559594" cy="326811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648D752-BF5C-4466-86C9-578981A27C92}"/>
              </a:ext>
            </a:extLst>
          </p:cNvPr>
          <p:cNvSpPr txBox="1"/>
          <p:nvPr/>
        </p:nvSpPr>
        <p:spPr>
          <a:xfrm>
            <a:off x="7842144" y="3838921"/>
            <a:ext cx="4151372" cy="657552"/>
          </a:xfrm>
          <a:prstGeom prst="rect">
            <a:avLst/>
          </a:prstGeom>
          <a:noFill/>
          <a:ln>
            <a:noFill/>
            <a:prstDash val="sysDot"/>
          </a:ln>
        </p:spPr>
        <p:txBody>
          <a:bodyPr wrap="square">
            <a:spAutoFit/>
          </a:bodyPr>
          <a:lstStyle/>
          <a:p>
            <a:pPr marL="0" indent="0" algn="ctr">
              <a:lnSpc>
                <a:spcPct val="110000"/>
              </a:lnSpc>
              <a:spcBef>
                <a:spcPts val="0"/>
              </a:spcBef>
              <a:buFont typeface="Times New Roman" panose="02020603050405020304" pitchFamily="18" charset="0"/>
              <a:buNone/>
            </a:pPr>
            <a:r>
              <a:rPr lang="en-US" altLang="en-US" sz="3600" b="1" dirty="0">
                <a:solidFill>
                  <a:srgbClr val="C00000"/>
                </a:solidFill>
                <a:latin typeface="Times New Roman" panose="02020603050405020304" pitchFamily="18" charset="0"/>
                <a:cs typeface="Times New Roman" panose="02020603050405020304" pitchFamily="18" charset="0"/>
              </a:rPr>
              <a:t>LỀU KHÍ TƯỢNG </a:t>
            </a:r>
          </a:p>
        </p:txBody>
      </p:sp>
      <p:sp>
        <p:nvSpPr>
          <p:cNvPr id="8" name="TextBox 7">
            <a:extLst>
              <a:ext uri="{FF2B5EF4-FFF2-40B4-BE49-F238E27FC236}">
                <a16:creationId xmlns:a16="http://schemas.microsoft.com/office/drawing/2014/main" id="{E648D752-BF5C-4466-86C9-578981A27C92}"/>
              </a:ext>
            </a:extLst>
          </p:cNvPr>
          <p:cNvSpPr txBox="1"/>
          <p:nvPr/>
        </p:nvSpPr>
        <p:spPr>
          <a:xfrm>
            <a:off x="8277830" y="4541825"/>
            <a:ext cx="3072332" cy="1412694"/>
          </a:xfrm>
          <a:prstGeom prst="rect">
            <a:avLst/>
          </a:prstGeom>
          <a:noFill/>
          <a:ln>
            <a:noFill/>
            <a:prstDash val="sysDot"/>
          </a:ln>
        </p:spPr>
        <p:txBody>
          <a:bodyPr wrap="square">
            <a:spAutoFit/>
          </a:bodyPr>
          <a:lstStyle/>
          <a:p>
            <a:pPr marL="0" indent="0" algn="just">
              <a:lnSpc>
                <a:spcPct val="110000"/>
              </a:lnSpc>
              <a:spcBef>
                <a:spcPts val="0"/>
              </a:spcBef>
              <a:buFont typeface="Times New Roman" panose="02020603050405020304" pitchFamily="18" charset="0"/>
              <a:buNone/>
            </a:pPr>
            <a:r>
              <a:rPr lang="en-US" altLang="en-US" sz="2600" b="1" dirty="0">
                <a:solidFill>
                  <a:srgbClr val="0033CC"/>
                </a:solidFill>
                <a:latin typeface="Times New Roman" panose="02020603050405020304" pitchFamily="18" charset="0"/>
                <a:cs typeface="Times New Roman" panose="02020603050405020304" pitchFamily="18" charset="0"/>
              </a:rPr>
              <a:t>N</a:t>
            </a:r>
            <a:r>
              <a:rPr lang="vi-VN" altLang="en-US" sz="2600" b="1" dirty="0">
                <a:solidFill>
                  <a:srgbClr val="0033CC"/>
                </a:solidFill>
                <a:latin typeface="Times New Roman" panose="02020603050405020304" pitchFamily="18" charset="0"/>
                <a:cs typeface="Times New Roman" panose="02020603050405020304" pitchFamily="18" charset="0"/>
              </a:rPr>
              <a:t>ơi đặt dụng cụ chuyên dụng để đo nhiệt độ không khí</a:t>
            </a:r>
            <a:endParaRPr lang="en-US" altLang="en-US" sz="2600" b="1" dirty="0">
              <a:solidFill>
                <a:srgbClr val="0033CC"/>
              </a:solidFill>
              <a:latin typeface="Times New Roman" panose="02020603050405020304" pitchFamily="18" charset="0"/>
              <a:cs typeface="Times New Roman" panose="02020603050405020304" pitchFamily="18" charset="0"/>
            </a:endParaRPr>
          </a:p>
        </p:txBody>
      </p:sp>
      <p:pic>
        <p:nvPicPr>
          <p:cNvPr id="1028" name="Picture 4" descr="Thinking Person PNG Image &amp;amp; PSD File Free Download - Lovepik | 401333021"/>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79070" y1="26163" x2="79070" y2="26163"/>
                        <a14:foregroundMark x1="76395" y1="36628" x2="76395" y2="36628"/>
                        <a14:foregroundMark x1="75930" y1="32791" x2="75930" y2="32791"/>
                        <a14:foregroundMark x1="76744" y1="31628" x2="76977" y2="30930"/>
                        <a14:foregroundMark x1="76977" y1="30930" x2="77093" y2="30349"/>
                        <a14:foregroundMark x1="73605" y1="25814" x2="73605" y2="25814"/>
                        <a14:foregroundMark x1="75349" y1="24651" x2="75349" y2="24651"/>
                        <a14:foregroundMark x1="66628" y1="18023" x2="66628" y2="18023"/>
                        <a14:foregroundMark x1="64767" y1="15349" x2="64767" y2="15349"/>
                        <a14:foregroundMark x1="22209" y1="28953" x2="22209" y2="28953"/>
                        <a14:foregroundMark x1="22326" y1="24070" x2="22326" y2="24070"/>
                      </a14:backgroundRemoval>
                    </a14:imgEffect>
                  </a14:imgLayer>
                </a14:imgProps>
              </a:ext>
              <a:ext uri="{28A0092B-C50C-407E-A947-70E740481C1C}">
                <a14:useLocalDpi xmlns:a14="http://schemas.microsoft.com/office/drawing/2010/main" val="0"/>
              </a:ext>
            </a:extLst>
          </a:blip>
          <a:srcRect l="15020" t="4831" r="16684" b="10969"/>
          <a:stretch/>
        </p:blipFill>
        <p:spPr bwMode="auto">
          <a:xfrm>
            <a:off x="8530189" y="-16134"/>
            <a:ext cx="2571199" cy="308257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648D752-BF5C-4466-86C9-578981A27C92}"/>
              </a:ext>
            </a:extLst>
          </p:cNvPr>
          <p:cNvSpPr txBox="1"/>
          <p:nvPr/>
        </p:nvSpPr>
        <p:spPr>
          <a:xfrm>
            <a:off x="6543675" y="427420"/>
            <a:ext cx="2264121" cy="430887"/>
          </a:xfrm>
          <a:prstGeom prst="rect">
            <a:avLst/>
          </a:prstGeom>
          <a:noFill/>
          <a:ln>
            <a:noFill/>
            <a:prstDash val="sysDot"/>
          </a:ln>
        </p:spPr>
        <p:txBody>
          <a:bodyPr wrap="square">
            <a:spAutoFit/>
          </a:bodyPr>
          <a:lstStyle/>
          <a:p>
            <a:pPr marL="0" indent="0" algn="just">
              <a:lnSpc>
                <a:spcPct val="110000"/>
              </a:lnSpc>
              <a:spcBef>
                <a:spcPts val="0"/>
              </a:spcBef>
              <a:buFont typeface="Times New Roman" panose="02020603050405020304" pitchFamily="18" charset="0"/>
              <a:buNone/>
            </a:pPr>
            <a:r>
              <a:rPr lang="en-US" altLang="en-US" sz="2000" b="1" dirty="0" err="1">
                <a:latin typeface="Times New Roman" panose="02020603050405020304" pitchFamily="18" charset="0"/>
                <a:cs typeface="Times New Roman" panose="02020603050405020304" pitchFamily="18" charset="0"/>
              </a:rPr>
              <a:t>Thùng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nuôi</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chim</a:t>
            </a:r>
            <a:r>
              <a:rPr lang="en-US" altLang="en-US" sz="2000" b="1" dirty="0">
                <a:latin typeface="Times New Roman" panose="02020603050405020304" pitchFamily="18" charset="0"/>
                <a:cs typeface="Times New Roman" panose="02020603050405020304" pitchFamily="18" charset="0"/>
              </a:rPr>
              <a:t> ?</a:t>
            </a:r>
          </a:p>
        </p:txBody>
      </p:sp>
      <p:sp>
        <p:nvSpPr>
          <p:cNvPr id="11" name="TextBox 10">
            <a:extLst>
              <a:ext uri="{FF2B5EF4-FFF2-40B4-BE49-F238E27FC236}">
                <a16:creationId xmlns:a16="http://schemas.microsoft.com/office/drawing/2014/main" id="{E648D752-BF5C-4466-86C9-578981A27C92}"/>
              </a:ext>
            </a:extLst>
          </p:cNvPr>
          <p:cNvSpPr txBox="1"/>
          <p:nvPr/>
        </p:nvSpPr>
        <p:spPr>
          <a:xfrm>
            <a:off x="10879467" y="858307"/>
            <a:ext cx="1494502" cy="430887"/>
          </a:xfrm>
          <a:prstGeom prst="rect">
            <a:avLst/>
          </a:prstGeom>
          <a:noFill/>
          <a:ln>
            <a:noFill/>
            <a:prstDash val="sysDot"/>
          </a:ln>
        </p:spPr>
        <p:txBody>
          <a:bodyPr wrap="square">
            <a:spAutoFit/>
          </a:bodyPr>
          <a:lstStyle/>
          <a:p>
            <a:pPr marL="0" indent="0" algn="just">
              <a:lnSpc>
                <a:spcPct val="110000"/>
              </a:lnSpc>
              <a:spcBef>
                <a:spcPts val="0"/>
              </a:spcBef>
              <a:buFont typeface="Times New Roman" panose="02020603050405020304" pitchFamily="18" charset="0"/>
              <a:buNone/>
            </a:pPr>
            <a:r>
              <a:rPr lang="en-US" altLang="en-US" sz="2000" b="1" dirty="0" err="1">
                <a:latin typeface="Times New Roman" panose="02020603050405020304" pitchFamily="18" charset="0"/>
                <a:cs typeface="Times New Roman" panose="02020603050405020304" pitchFamily="18" charset="0"/>
              </a:rPr>
              <a:t>Hộp</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thư</a:t>
            </a:r>
            <a:r>
              <a:rPr lang="en-US" altLang="en-US" sz="2000" b="1" dirty="0">
                <a:latin typeface="Times New Roman" panose="02020603050405020304" pitchFamily="18" charset="0"/>
                <a:cs typeface="Times New Roman" panose="02020603050405020304" pitchFamily="18" charset="0"/>
              </a:rPr>
              <a:t> ?</a:t>
            </a:r>
          </a:p>
        </p:txBody>
      </p:sp>
      <p:sp>
        <p:nvSpPr>
          <p:cNvPr id="12" name="TextBox 11">
            <a:extLst>
              <a:ext uri="{FF2B5EF4-FFF2-40B4-BE49-F238E27FC236}">
                <a16:creationId xmlns:a16="http://schemas.microsoft.com/office/drawing/2014/main" id="{E648D752-BF5C-4466-86C9-578981A27C92}"/>
              </a:ext>
            </a:extLst>
          </p:cNvPr>
          <p:cNvSpPr txBox="1"/>
          <p:nvPr/>
        </p:nvSpPr>
        <p:spPr>
          <a:xfrm>
            <a:off x="10471146" y="85019"/>
            <a:ext cx="1658759" cy="430887"/>
          </a:xfrm>
          <a:prstGeom prst="rect">
            <a:avLst/>
          </a:prstGeom>
          <a:noFill/>
          <a:ln>
            <a:noFill/>
            <a:prstDash val="sysDot"/>
          </a:ln>
        </p:spPr>
        <p:txBody>
          <a:bodyPr wrap="square">
            <a:spAutoFit/>
          </a:bodyPr>
          <a:lstStyle/>
          <a:p>
            <a:pPr marL="0" indent="0" algn="just">
              <a:lnSpc>
                <a:spcPct val="110000"/>
              </a:lnSpc>
              <a:spcBef>
                <a:spcPts val="0"/>
              </a:spcBef>
              <a:buFont typeface="Times New Roman" panose="02020603050405020304" pitchFamily="18" charset="0"/>
              <a:buNone/>
            </a:pPr>
            <a:r>
              <a:rPr lang="en-US" altLang="en-US" sz="2000" b="1" dirty="0" err="1">
                <a:latin typeface="Times New Roman" panose="02020603050405020304" pitchFamily="18" charset="0"/>
                <a:cs typeface="Times New Roman" panose="02020603050405020304" pitchFamily="18" charset="0"/>
              </a:rPr>
              <a:t>Tủ</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đựng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đồ</a:t>
            </a:r>
            <a:r>
              <a:rPr lang="en-US" altLang="en-US" sz="2000" b="1" dirty="0">
                <a:latin typeface="Times New Roman" panose="02020603050405020304" pitchFamily="18" charset="0"/>
                <a:cs typeface="Times New Roman" panose="02020603050405020304" pitchFamily="18" charset="0"/>
              </a:rPr>
              <a:t> ?</a:t>
            </a:r>
          </a:p>
        </p:txBody>
      </p:sp>
      <p:pic>
        <p:nvPicPr>
          <p:cNvPr id="14" name="图片 5"/>
          <p:cNvPicPr>
            <a:picLocks noChangeAspect="1"/>
          </p:cNvPicPr>
          <p:nvPr/>
        </p:nvPicPr>
        <p:blipFill rotWithShape="1">
          <a:blip r:embed="rId10" cstate="email">
            <a:extLst>
              <a:ext uri="{BEBA8EAE-BF5A-486C-A8C5-ECC9F3942E4B}">
                <a14:imgProps xmlns:a14="http://schemas.microsoft.com/office/drawing/2010/main">
                  <a14:imgLayer r:embed="rId11">
                    <a14:imgEffect>
                      <a14:backgroundRemoval t="7500" b="68409" l="3100" r="99200">
                        <a14:foregroundMark x1="7300" y1="48636" x2="3100" y2="35227"/>
                        <a14:foregroundMark x1="38300" y1="66818" x2="62300" y2="68636"/>
                        <a14:foregroundMark x1="92000" y1="48636" x2="99200" y2="37500"/>
                        <a14:foregroundMark x1="18700" y1="18182" x2="18700" y2="18182"/>
                        <a14:foregroundMark x1="12900" y1="27500" x2="12900" y2="27500"/>
                        <a14:foregroundMark x1="90400" y1="27727" x2="90400" y2="27727"/>
                        <a14:foregroundMark x1="89900" y1="24318" x2="89900" y2="24318"/>
                        <a14:foregroundMark x1="91400" y1="21364" x2="91400" y2="21364"/>
                        <a14:foregroundMark x1="79800" y1="22045" x2="79800" y2="22045"/>
                        <a14:foregroundMark x1="81600" y1="20000" x2="81600" y2="20000"/>
                        <a14:foregroundMark x1="73800" y1="24545" x2="73800" y2="24545"/>
                        <a14:foregroundMark x1="76800" y1="40000" x2="76800" y2="40000"/>
                        <a14:foregroundMark x1="82200" y1="42500" x2="82200" y2="42500"/>
                        <a14:foregroundMark x1="83700" y1="44545" x2="83700" y2="44545"/>
                        <a14:foregroundMark x1="84400" y1="44545" x2="84400" y2="44545"/>
                        <a14:foregroundMark x1="70800" y1="38182" x2="70800" y2="38182"/>
                        <a14:foregroundMark x1="57600" y1="47500" x2="57600" y2="47500"/>
                      </a14:backgroundRemoval>
                    </a14:imgEffect>
                  </a14:imgLayer>
                </a14:imgProps>
              </a:ext>
              <a:ext uri="{28A0092B-C50C-407E-A947-70E740481C1C}">
                <a14:useLocalDpi xmlns:a14="http://schemas.microsoft.com/office/drawing/2010/main" val="0"/>
              </a:ext>
            </a:extLst>
          </a:blip>
          <a:srcRect b="23900"/>
          <a:stretch/>
        </p:blipFill>
        <p:spPr>
          <a:xfrm>
            <a:off x="7491958" y="2404883"/>
            <a:ext cx="4644077" cy="1323118"/>
          </a:xfrm>
          <a:prstGeom prst="rect">
            <a:avLst/>
          </a:prstGeom>
        </p:spPr>
      </p:pic>
    </p:spTree>
    <p:extLst>
      <p:ext uri="{BB962C8B-B14F-4D97-AF65-F5344CB8AC3E}">
        <p14:creationId xmlns:p14="http://schemas.microsoft.com/office/powerpoint/2010/main" val="3258362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barn(inVertical)">
                                      <p:cBhvr>
                                        <p:cTn id="13" dur="5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barn(inVertical)">
                                      <p:cBhvr>
                                        <p:cTn id="18" dur="500"/>
                                        <p:tgtEl>
                                          <p:spTgt spid="102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10" grpId="0"/>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FC2FE5C-24B3-4321-AB89-4B2BE15C5082}"/>
              </a:ext>
            </a:extLst>
          </p:cNvPr>
          <p:cNvGrpSpPr/>
          <p:nvPr/>
        </p:nvGrpSpPr>
        <p:grpSpPr>
          <a:xfrm>
            <a:off x="3263622" y="-100016"/>
            <a:ext cx="5241750" cy="1342230"/>
            <a:chOff x="3263622" y="0"/>
            <a:chExt cx="5241750" cy="1342230"/>
          </a:xfrm>
        </p:grpSpPr>
        <p:sp>
          <p:nvSpPr>
            <p:cNvPr id="7" name="Rectangle 6">
              <a:extLst>
                <a:ext uri="{FF2B5EF4-FFF2-40B4-BE49-F238E27FC236}">
                  <a16:creationId xmlns:a16="http://schemas.microsoft.com/office/drawing/2014/main" id="{81F2071E-DF8C-495C-8676-8F839E06F04F}"/>
                </a:ext>
              </a:extLst>
            </p:cNvPr>
            <p:cNvSpPr/>
            <p:nvPr/>
          </p:nvSpPr>
          <p:spPr>
            <a:xfrm>
              <a:off x="3457665" y="106002"/>
              <a:ext cx="5047707" cy="1015663"/>
            </a:xfrm>
            <a:prstGeom prst="rect">
              <a:avLst/>
            </a:prstGeom>
            <a:solidFill>
              <a:srgbClr val="FFFF00"/>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54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LUYỆN TẬP</a:t>
              </a:r>
              <a:endParaRPr lang="en-US" sz="48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pic>
          <p:nvPicPr>
            <p:cNvPr id="13"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263622" y="0"/>
              <a:ext cx="1260516" cy="13422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0" y="1325249"/>
            <a:ext cx="3235989" cy="1207481"/>
            <a:chOff x="221672" y="13499"/>
            <a:chExt cx="3235989" cy="1207481"/>
          </a:xfrm>
        </p:grpSpPr>
        <p:sp>
          <p:nvSpPr>
            <p:cNvPr id="16" name="Flowchart: Terminator 15">
              <a:extLst>
                <a:ext uri="{FF2B5EF4-FFF2-40B4-BE49-F238E27FC236}">
                  <a16:creationId xmlns:a16="http://schemas.microsoft.com/office/drawing/2014/main" id="{454EC65F-9461-4D3A-AD62-5A0132ABA328}"/>
                </a:ext>
              </a:extLst>
            </p:cNvPr>
            <p:cNvSpPr/>
            <p:nvPr/>
          </p:nvSpPr>
          <p:spPr>
            <a:xfrm>
              <a:off x="433973" y="192923"/>
              <a:ext cx="3023688" cy="821636"/>
            </a:xfrm>
            <a:prstGeom prst="flowChartTerminator">
              <a:avLst/>
            </a:prstGeom>
            <a:solidFill>
              <a:srgbClr val="0078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3F"/>
                  </a:solidFill>
                  <a:latin typeface="Times New Roman" panose="02020603050405020304" pitchFamily="18" charset="0"/>
                  <a:cs typeface="Times New Roman" panose="02020603050405020304" pitchFamily="18" charset="0"/>
                </a:rPr>
                <a:t>BÀI 1</a:t>
              </a:r>
            </a:p>
          </p:txBody>
        </p:sp>
        <p:pic>
          <p:nvPicPr>
            <p:cNvPr id="17" name="Picture 16">
              <a:extLst>
                <a:ext uri="{FF2B5EF4-FFF2-40B4-BE49-F238E27FC236}">
                  <a16:creationId xmlns:a16="http://schemas.microsoft.com/office/drawing/2014/main" id="{DC0502AE-5658-4CEE-96B3-BC6EFE8B1D42}"/>
                </a:ext>
              </a:extLst>
            </p:cNvPr>
            <p:cNvPicPr>
              <a:picLocks noChangeAspect="1"/>
            </p:cNvPicPr>
            <p:nvPr/>
          </p:nvPicPr>
          <p:blipFill>
            <a:blip r:embed="rId4"/>
            <a:stretch>
              <a:fillRect/>
            </a:stretch>
          </p:blipFill>
          <p:spPr>
            <a:xfrm>
              <a:off x="221672" y="13499"/>
              <a:ext cx="1207481" cy="1207481"/>
            </a:xfrm>
            <a:prstGeom prst="rect">
              <a:avLst/>
            </a:prstGeom>
          </p:spPr>
        </p:pic>
      </p:grpSp>
      <p:sp>
        <p:nvSpPr>
          <p:cNvPr id="2" name="Rectangle 1"/>
          <p:cNvSpPr/>
          <p:nvPr/>
        </p:nvSpPr>
        <p:spPr>
          <a:xfrm>
            <a:off x="3573932" y="1438437"/>
            <a:ext cx="6857910" cy="954107"/>
          </a:xfrm>
          <a:prstGeom prst="rect">
            <a:avLst/>
          </a:prstGeom>
        </p:spPr>
        <p:txBody>
          <a:bodyPr wrap="square">
            <a:spAutoFit/>
          </a:bodyPr>
          <a:lstStyle/>
          <a:p>
            <a:pPr algn="just"/>
            <a:r>
              <a:rPr lang="en-US" sz="2800" b="1" dirty="0" err="1">
                <a:latin typeface="Times New Roman" panose="02020603050405020304" pitchFamily="18" charset="0"/>
                <a:ea typeface="Cambria" panose="02040503050406030204" pitchFamily="18" charset="0"/>
                <a:cs typeface="Times New Roman" panose="02020603050405020304" pitchFamily="18" charset="0"/>
              </a:rPr>
              <a:t>Hãy</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sắp</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xếp</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thứ</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tự</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2800" b="1" dirty="0">
                <a:latin typeface="Times New Roman" panose="02020603050405020304" pitchFamily="18" charset="0"/>
                <a:ea typeface="Cambria" panose="02040503050406030204" pitchFamily="18" charset="0"/>
                <a:cs typeface="Times New Roman" panose="02020603050405020304" pitchFamily="18" charset="0"/>
              </a:rPr>
              <a:t> ý a, b, c, d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sao</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cho</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đúng</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với</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quá</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trình</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nóng</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lên</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khí</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quyển</a:t>
            </a:r>
            <a:endParaRPr lang="en-US" sz="2800" b="1" dirty="0">
              <a:latin typeface="Times New Roman" panose="02020603050405020304" pitchFamily="18" charset="0"/>
              <a:cs typeface="Times New Roman" panose="02020603050405020304" pitchFamily="18" charset="0"/>
            </a:endParaRPr>
          </a:p>
        </p:txBody>
      </p:sp>
      <p:pic>
        <p:nvPicPr>
          <p:cNvPr id="13314" name="Picture 1"/>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8612" y="2639611"/>
            <a:ext cx="7478531"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ght Arrow 5"/>
          <p:cNvSpPr/>
          <p:nvPr/>
        </p:nvSpPr>
        <p:spPr>
          <a:xfrm>
            <a:off x="7860951" y="3059814"/>
            <a:ext cx="810078" cy="628650"/>
          </a:xfrm>
          <a:prstGeom prst="rightArrow">
            <a:avLst/>
          </a:prstGeom>
          <a:solidFill>
            <a:srgbClr val="0078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8" name="Rectangle 7"/>
          <p:cNvSpPr/>
          <p:nvPr/>
        </p:nvSpPr>
        <p:spPr>
          <a:xfrm>
            <a:off x="8745665" y="2976383"/>
            <a:ext cx="3182281" cy="646331"/>
          </a:xfrm>
          <a:prstGeom prst="rect">
            <a:avLst/>
          </a:prstGeom>
        </p:spPr>
        <p:txBody>
          <a:bodyPr wrap="none">
            <a:spAutoFit/>
          </a:bodyPr>
          <a:lstStyle/>
          <a:p>
            <a:r>
              <a:rPr lang="en-US" sz="36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b </a:t>
            </a:r>
            <a:r>
              <a:rPr lang="en-US" sz="36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a:t>
            </a:r>
            <a:r>
              <a:rPr lang="en-US" sz="36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d </a:t>
            </a:r>
            <a:r>
              <a:rPr lang="en-US" sz="36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a:t>
            </a:r>
            <a:r>
              <a:rPr lang="en-US" sz="36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 </a:t>
            </a:r>
            <a:r>
              <a:rPr lang="en-US" sz="36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a:t>
            </a:r>
            <a:r>
              <a:rPr lang="en-US" sz="36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c</a:t>
            </a:r>
            <a:endParaRPr lang="en-US" sz="3600" b="1" dirty="0">
              <a:solidFill>
                <a:srgbClr val="0078A0"/>
              </a:solidFill>
              <a:latin typeface="Times New Roman" panose="02020603050405020304" pitchFamily="18" charset="0"/>
              <a:cs typeface="Times New Roman" panose="02020603050405020304" pitchFamily="18" charset="0"/>
            </a:endParaRPr>
          </a:p>
        </p:txBody>
      </p:sp>
      <p:grpSp>
        <p:nvGrpSpPr>
          <p:cNvPr id="19" name="Group 18"/>
          <p:cNvGrpSpPr/>
          <p:nvPr/>
        </p:nvGrpSpPr>
        <p:grpSpPr>
          <a:xfrm>
            <a:off x="0" y="4093365"/>
            <a:ext cx="3235989" cy="1207481"/>
            <a:chOff x="221672" y="13499"/>
            <a:chExt cx="3235989" cy="1207481"/>
          </a:xfrm>
        </p:grpSpPr>
        <p:sp>
          <p:nvSpPr>
            <p:cNvPr id="20" name="Flowchart: Terminator 19">
              <a:extLst>
                <a:ext uri="{FF2B5EF4-FFF2-40B4-BE49-F238E27FC236}">
                  <a16:creationId xmlns:a16="http://schemas.microsoft.com/office/drawing/2014/main" id="{454EC65F-9461-4D3A-AD62-5A0132ABA328}"/>
                </a:ext>
              </a:extLst>
            </p:cNvPr>
            <p:cNvSpPr/>
            <p:nvPr/>
          </p:nvSpPr>
          <p:spPr>
            <a:xfrm>
              <a:off x="433973" y="192923"/>
              <a:ext cx="3023688" cy="821636"/>
            </a:xfrm>
            <a:prstGeom prst="flowChartTerminator">
              <a:avLst/>
            </a:prstGeom>
            <a:solidFill>
              <a:srgbClr val="0078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3F"/>
                  </a:solidFill>
                  <a:latin typeface="Times New Roman" panose="02020603050405020304" pitchFamily="18" charset="0"/>
                  <a:cs typeface="Times New Roman" panose="02020603050405020304" pitchFamily="18" charset="0"/>
                </a:rPr>
                <a:t>BÀI 2</a:t>
              </a:r>
            </a:p>
          </p:txBody>
        </p:sp>
        <p:pic>
          <p:nvPicPr>
            <p:cNvPr id="21" name="Picture 20">
              <a:extLst>
                <a:ext uri="{FF2B5EF4-FFF2-40B4-BE49-F238E27FC236}">
                  <a16:creationId xmlns:a16="http://schemas.microsoft.com/office/drawing/2014/main" id="{DC0502AE-5658-4CEE-96B3-BC6EFE8B1D42}"/>
                </a:ext>
              </a:extLst>
            </p:cNvPr>
            <p:cNvPicPr>
              <a:picLocks noChangeAspect="1"/>
            </p:cNvPicPr>
            <p:nvPr/>
          </p:nvPicPr>
          <p:blipFill>
            <a:blip r:embed="rId4"/>
            <a:stretch>
              <a:fillRect/>
            </a:stretch>
          </p:blipFill>
          <p:spPr>
            <a:xfrm>
              <a:off x="221672" y="13499"/>
              <a:ext cx="1207481" cy="1207481"/>
            </a:xfrm>
            <a:prstGeom prst="rect">
              <a:avLst/>
            </a:prstGeom>
          </p:spPr>
        </p:pic>
      </p:grpSp>
      <p:sp>
        <p:nvSpPr>
          <p:cNvPr id="22" name="Rectangle 21"/>
          <p:cNvSpPr/>
          <p:nvPr/>
        </p:nvSpPr>
        <p:spPr>
          <a:xfrm>
            <a:off x="3573932" y="4206553"/>
            <a:ext cx="6857910" cy="954107"/>
          </a:xfrm>
          <a:prstGeom prst="rect">
            <a:avLst/>
          </a:prstGeom>
        </p:spPr>
        <p:txBody>
          <a:bodyPr wrap="square">
            <a:spAutoFit/>
          </a:bodyPr>
          <a:lstStyle/>
          <a:p>
            <a:pPr algn="just"/>
            <a:r>
              <a:rPr lang="vi-VN" sz="2800" b="1" dirty="0">
                <a:latin typeface="Times New Roman" panose="02020603050405020304" pitchFamily="18" charset="0"/>
                <a:cs typeface="Times New Roman" panose="02020603050405020304" pitchFamily="18" charset="0"/>
              </a:rPr>
              <a:t>Em hãy nêu ví dụ cụ thể về ảnh hưởng của mưa đến sản xuất nông nghiệp và đời sống.</a:t>
            </a:r>
            <a:endParaRPr lang="en-US" sz="2800" b="1" dirty="0">
              <a:latin typeface="Times New Roman" panose="02020603050405020304" pitchFamily="18" charset="0"/>
              <a:cs typeface="Times New Roman" panose="02020603050405020304" pitchFamily="18" charset="0"/>
            </a:endParaRPr>
          </a:p>
        </p:txBody>
      </p:sp>
      <p:sp>
        <p:nvSpPr>
          <p:cNvPr id="23" name="Right Arrow 22"/>
          <p:cNvSpPr/>
          <p:nvPr/>
        </p:nvSpPr>
        <p:spPr>
          <a:xfrm>
            <a:off x="212301" y="5495749"/>
            <a:ext cx="810078" cy="628650"/>
          </a:xfrm>
          <a:prstGeom prst="rightArrow">
            <a:avLst/>
          </a:prstGeom>
          <a:solidFill>
            <a:srgbClr val="0078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4" name="Rectangle 23"/>
          <p:cNvSpPr/>
          <p:nvPr/>
        </p:nvSpPr>
        <p:spPr>
          <a:xfrm>
            <a:off x="1121370" y="5183349"/>
            <a:ext cx="11070630" cy="1815882"/>
          </a:xfrm>
          <a:prstGeom prst="rect">
            <a:avLst/>
          </a:prstGeom>
        </p:spPr>
        <p:txBody>
          <a:bodyPr wrap="square">
            <a:spAutoFit/>
          </a:bodyPr>
          <a:lstStyle/>
          <a:p>
            <a:pPr marL="342900" indent="-342900" algn="just">
              <a:buFontTx/>
              <a:buChar char="-"/>
            </a:pPr>
            <a:r>
              <a:rPr lang="vi-VN"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Mưa nhiều</a:t>
            </a:r>
            <a:r>
              <a:rPr lang="en-US"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vi-VN"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cung cấp đủ nước cho sản xuất và đời sống</a:t>
            </a:r>
            <a:r>
              <a:rPr lang="en-US"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a:t>
            </a:r>
          </a:p>
          <a:p>
            <a:pPr marL="342900" indent="-342900" algn="just">
              <a:buFontTx/>
              <a:buChar char="-"/>
            </a:pPr>
            <a:r>
              <a:rPr lang="en-US" sz="28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Mưa</a:t>
            </a:r>
            <a:r>
              <a:rPr lang="vi-VN"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quá nhiều</a:t>
            </a:r>
            <a:r>
              <a:rPr lang="en-US"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a:t>
            </a:r>
            <a:r>
              <a:rPr lang="vi-VN"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lũ lụt, thiệt hại về sản xuất, ảnh hưởng tới </a:t>
            </a:r>
            <a:r>
              <a:rPr lang="en-US"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M</a:t>
            </a:r>
            <a:r>
              <a:rPr lang="vi-VN"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a:t>
            </a:r>
            <a:r>
              <a:rPr lang="en-US" sz="28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trường</a:t>
            </a:r>
            <a:r>
              <a:rPr lang="en-US"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a:t>
            </a:r>
          </a:p>
          <a:p>
            <a:pPr marL="342900" indent="-342900" algn="just">
              <a:buFontTx/>
              <a:buChar char="-"/>
            </a:pPr>
            <a:r>
              <a:rPr lang="en-US" sz="28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Mưa</a:t>
            </a:r>
            <a:r>
              <a:rPr lang="en-US"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ít</a:t>
            </a:r>
            <a:r>
              <a:rPr lang="en-US"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vi-VN"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hoặc không mưa</a:t>
            </a:r>
            <a:r>
              <a:rPr lang="en-US"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vi-VN"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thiếu nước, </a:t>
            </a:r>
            <a:r>
              <a:rPr lang="en-US" sz="28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hạn</a:t>
            </a:r>
            <a:r>
              <a:rPr lang="en-US"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hán</a:t>
            </a:r>
            <a:r>
              <a:rPr lang="en-US"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vi-VN"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mất mùa</a:t>
            </a:r>
            <a:r>
              <a:rPr lang="en-US"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294632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314"/>
                                        </p:tgtEl>
                                        <p:attrNameLst>
                                          <p:attrName>style.visibility</p:attrName>
                                        </p:attrNameLst>
                                      </p:cBhvr>
                                      <p:to>
                                        <p:strVal val="visible"/>
                                      </p:to>
                                    </p:set>
                                    <p:animEffect transition="in" filter="barn(inVertical)">
                                      <p:cBhvr>
                                        <p:cTn id="15" dur="500"/>
                                        <p:tgtEl>
                                          <p:spTgt spid="133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1000"/>
                                        <p:tgtEl>
                                          <p:spTgt spid="22"/>
                                        </p:tgtEl>
                                      </p:cBhvr>
                                    </p:animEffect>
                                    <p:anim calcmode="lin" valueType="num">
                                      <p:cBhvr>
                                        <p:cTn id="34" dur="1000" fill="hold"/>
                                        <p:tgtEl>
                                          <p:spTgt spid="22"/>
                                        </p:tgtEl>
                                        <p:attrNameLst>
                                          <p:attrName>ppt_x</p:attrName>
                                        </p:attrNameLst>
                                      </p:cBhvr>
                                      <p:tavLst>
                                        <p:tav tm="0">
                                          <p:val>
                                            <p:strVal val="#ppt_x"/>
                                          </p:val>
                                        </p:tav>
                                        <p:tav tm="100000">
                                          <p:val>
                                            <p:strVal val="#ppt_x"/>
                                          </p:val>
                                        </p:tav>
                                      </p:tavLst>
                                    </p:anim>
                                    <p:anim calcmode="lin" valueType="num">
                                      <p:cBhvr>
                                        <p:cTn id="3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barn(inVertical)">
                                      <p:cBhvr>
                                        <p:cTn id="40" dur="500"/>
                                        <p:tgtEl>
                                          <p:spTgt spid="23"/>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barn(inVertical)">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8" grpId="0"/>
      <p:bldP spid="22" grpId="0"/>
      <p:bldP spid="23" grpId="0" animBg="1"/>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FC2FE5C-24B3-4321-AB89-4B2BE15C5082}"/>
              </a:ext>
            </a:extLst>
          </p:cNvPr>
          <p:cNvGrpSpPr/>
          <p:nvPr/>
        </p:nvGrpSpPr>
        <p:grpSpPr>
          <a:xfrm>
            <a:off x="3263622" y="0"/>
            <a:ext cx="5241750" cy="1342230"/>
            <a:chOff x="3263622" y="0"/>
            <a:chExt cx="5241750" cy="1342230"/>
          </a:xfrm>
        </p:grpSpPr>
        <p:sp>
          <p:nvSpPr>
            <p:cNvPr id="7" name="Rectangle 6">
              <a:extLst>
                <a:ext uri="{FF2B5EF4-FFF2-40B4-BE49-F238E27FC236}">
                  <a16:creationId xmlns:a16="http://schemas.microsoft.com/office/drawing/2014/main" id="{81F2071E-DF8C-495C-8676-8F839E06F04F}"/>
                </a:ext>
              </a:extLst>
            </p:cNvPr>
            <p:cNvSpPr/>
            <p:nvPr/>
          </p:nvSpPr>
          <p:spPr>
            <a:xfrm>
              <a:off x="3457665" y="106002"/>
              <a:ext cx="5047707" cy="1015663"/>
            </a:xfrm>
            <a:prstGeom prst="rect">
              <a:avLst/>
            </a:prstGeom>
            <a:solidFill>
              <a:srgbClr val="FFFF00"/>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54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LUYỆN TẬP</a:t>
              </a:r>
              <a:endParaRPr lang="en-US" sz="48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pic>
          <p:nvPicPr>
            <p:cNvPr id="13"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263622" y="0"/>
              <a:ext cx="1260516" cy="13422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0" y="1425265"/>
            <a:ext cx="3235989" cy="1207481"/>
            <a:chOff x="221672" y="13499"/>
            <a:chExt cx="3235989" cy="1207481"/>
          </a:xfrm>
        </p:grpSpPr>
        <p:sp>
          <p:nvSpPr>
            <p:cNvPr id="16" name="Flowchart: Terminator 15">
              <a:extLst>
                <a:ext uri="{FF2B5EF4-FFF2-40B4-BE49-F238E27FC236}">
                  <a16:creationId xmlns:a16="http://schemas.microsoft.com/office/drawing/2014/main" id="{454EC65F-9461-4D3A-AD62-5A0132ABA328}"/>
                </a:ext>
              </a:extLst>
            </p:cNvPr>
            <p:cNvSpPr/>
            <p:nvPr/>
          </p:nvSpPr>
          <p:spPr>
            <a:xfrm>
              <a:off x="433973" y="192923"/>
              <a:ext cx="3023688" cy="821636"/>
            </a:xfrm>
            <a:prstGeom prst="flowChartTerminator">
              <a:avLst/>
            </a:prstGeom>
            <a:solidFill>
              <a:srgbClr val="0078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3F"/>
                  </a:solidFill>
                  <a:latin typeface="Times New Roman" panose="02020603050405020304" pitchFamily="18" charset="0"/>
                  <a:cs typeface="Times New Roman" panose="02020603050405020304" pitchFamily="18" charset="0"/>
                </a:rPr>
                <a:t>BÀI 3</a:t>
              </a:r>
            </a:p>
          </p:txBody>
        </p:sp>
        <p:pic>
          <p:nvPicPr>
            <p:cNvPr id="17" name="Picture 16">
              <a:extLst>
                <a:ext uri="{FF2B5EF4-FFF2-40B4-BE49-F238E27FC236}">
                  <a16:creationId xmlns:a16="http://schemas.microsoft.com/office/drawing/2014/main" id="{DC0502AE-5658-4CEE-96B3-BC6EFE8B1D42}"/>
                </a:ext>
              </a:extLst>
            </p:cNvPr>
            <p:cNvPicPr>
              <a:picLocks noChangeAspect="1"/>
            </p:cNvPicPr>
            <p:nvPr/>
          </p:nvPicPr>
          <p:blipFill>
            <a:blip r:embed="rId4"/>
            <a:stretch>
              <a:fillRect/>
            </a:stretch>
          </p:blipFill>
          <p:spPr>
            <a:xfrm>
              <a:off x="221672" y="13499"/>
              <a:ext cx="1207481" cy="1207481"/>
            </a:xfrm>
            <a:prstGeom prst="rect">
              <a:avLst/>
            </a:prstGeom>
          </p:spPr>
        </p:pic>
      </p:grpSp>
      <p:sp>
        <p:nvSpPr>
          <p:cNvPr id="2" name="Rectangle 1"/>
          <p:cNvSpPr/>
          <p:nvPr/>
        </p:nvSpPr>
        <p:spPr>
          <a:xfrm>
            <a:off x="454256" y="2551819"/>
            <a:ext cx="5175952" cy="1384995"/>
          </a:xfrm>
          <a:prstGeom prst="rect">
            <a:avLst/>
          </a:prstGeom>
        </p:spPr>
        <p:txBody>
          <a:bodyPr wrap="square">
            <a:spAutoFit/>
          </a:bodyPr>
          <a:lstStyle/>
          <a:p>
            <a:pPr algn="just"/>
            <a:r>
              <a:rPr lang="vi-VN" sz="2800" b="1" dirty="0">
                <a:latin typeface="Times New Roman" panose="02020603050405020304" pitchFamily="18" charset="0"/>
                <a:cs typeface="Times New Roman" panose="02020603050405020304" pitchFamily="18" charset="0"/>
              </a:rPr>
              <a:t>Hãy hoàn thành sơ đồ quá trình hình thành mây và mưa bằng cách chú thích cho các mũi tên</a:t>
            </a:r>
            <a:endParaRPr lang="en-US" sz="2800" b="1" dirty="0">
              <a:latin typeface="Times New Roman" panose="02020603050405020304" pitchFamily="18" charset="0"/>
              <a:cs typeface="Times New Roman" panose="02020603050405020304" pitchFamily="18" charset="0"/>
            </a:endParaRPr>
          </a:p>
        </p:txBody>
      </p:sp>
      <p:sp>
        <p:nvSpPr>
          <p:cNvPr id="23" name="Right Arrow 22"/>
          <p:cNvSpPr/>
          <p:nvPr/>
        </p:nvSpPr>
        <p:spPr>
          <a:xfrm>
            <a:off x="198701" y="4062308"/>
            <a:ext cx="810078" cy="628650"/>
          </a:xfrm>
          <a:prstGeom prst="rightArrow">
            <a:avLst/>
          </a:prstGeom>
          <a:solidFill>
            <a:srgbClr val="0078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4" name="Rectangle 23"/>
          <p:cNvSpPr/>
          <p:nvPr/>
        </p:nvSpPr>
        <p:spPr>
          <a:xfrm>
            <a:off x="1149386" y="4062308"/>
            <a:ext cx="3785692" cy="830997"/>
          </a:xfrm>
          <a:prstGeom prst="rect">
            <a:avLst/>
          </a:prstGeom>
        </p:spPr>
        <p:txBody>
          <a:bodyPr wrap="square">
            <a:spAutoFit/>
          </a:bodyPr>
          <a:lstStyle/>
          <a:p>
            <a:pPr algn="just"/>
            <a:r>
              <a:rPr lang="en-US" sz="24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(1): </a:t>
            </a:r>
            <a:r>
              <a:rPr lang="en-US" sz="24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nước</a:t>
            </a:r>
            <a:r>
              <a:rPr lang="en-US" sz="24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từ</a:t>
            </a:r>
            <a:r>
              <a:rPr lang="en-US" sz="24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biển</a:t>
            </a:r>
            <a:r>
              <a:rPr lang="en-US" sz="24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và</a:t>
            </a:r>
            <a:r>
              <a:rPr lang="en-US" sz="24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đại</a:t>
            </a:r>
            <a:r>
              <a:rPr lang="en-US" sz="24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dương</a:t>
            </a:r>
            <a:r>
              <a:rPr lang="en-US" sz="24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bốc</a:t>
            </a:r>
            <a:r>
              <a:rPr lang="en-US" sz="24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hơi</a:t>
            </a:r>
            <a:endParaRPr lang="en-US" sz="24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4338" name="Picture 1"/>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9023"/>
          <a:stretch/>
        </p:blipFill>
        <p:spPr bwMode="auto">
          <a:xfrm>
            <a:off x="5872162" y="1227667"/>
            <a:ext cx="6198947" cy="5301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p:cNvSpPr/>
          <p:nvPr/>
        </p:nvSpPr>
        <p:spPr>
          <a:xfrm>
            <a:off x="1149386" y="4865122"/>
            <a:ext cx="4008402" cy="461665"/>
          </a:xfrm>
          <a:prstGeom prst="rect">
            <a:avLst/>
          </a:prstGeom>
        </p:spPr>
        <p:txBody>
          <a:bodyPr wrap="square">
            <a:spAutoFit/>
          </a:bodyPr>
          <a:lstStyle/>
          <a:p>
            <a:pPr algn="just"/>
            <a:r>
              <a:rPr lang="en-US" sz="24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(2): </a:t>
            </a:r>
            <a:r>
              <a:rPr lang="en-US" sz="24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nước</a:t>
            </a:r>
            <a:r>
              <a:rPr lang="en-US" sz="24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từ</a:t>
            </a:r>
            <a:r>
              <a:rPr lang="en-US" sz="24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sông</a:t>
            </a:r>
            <a:r>
              <a:rPr lang="en-US" sz="24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hồ</a:t>
            </a:r>
            <a:r>
              <a:rPr lang="en-US" sz="24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bốc</a:t>
            </a:r>
            <a:r>
              <a:rPr lang="en-US" sz="24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hơi</a:t>
            </a:r>
            <a:endParaRPr lang="en-US" sz="24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7" name="Rectangle 26"/>
          <p:cNvSpPr/>
          <p:nvPr/>
        </p:nvSpPr>
        <p:spPr>
          <a:xfrm>
            <a:off x="1149386" y="5326787"/>
            <a:ext cx="4579902" cy="830997"/>
          </a:xfrm>
          <a:prstGeom prst="rect">
            <a:avLst/>
          </a:prstGeom>
        </p:spPr>
        <p:txBody>
          <a:bodyPr wrap="square">
            <a:spAutoFit/>
          </a:bodyPr>
          <a:lstStyle/>
          <a:p>
            <a:pPr algn="just"/>
            <a:r>
              <a:rPr lang="en-US" sz="24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(3): </a:t>
            </a:r>
            <a:r>
              <a:rPr lang="en-US" sz="24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hơi</a:t>
            </a:r>
            <a:r>
              <a:rPr lang="en-US" sz="24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nước</a:t>
            </a:r>
            <a:r>
              <a:rPr lang="en-US" sz="24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ngưng</a:t>
            </a:r>
            <a:r>
              <a:rPr lang="en-US" sz="24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tụ</a:t>
            </a:r>
            <a:r>
              <a:rPr lang="en-US" sz="24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thành</a:t>
            </a:r>
            <a:r>
              <a:rPr lang="en-US" sz="24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mây</a:t>
            </a:r>
            <a:endParaRPr lang="en-US" sz="24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8" name="Rectangle 27"/>
          <p:cNvSpPr/>
          <p:nvPr/>
        </p:nvSpPr>
        <p:spPr>
          <a:xfrm>
            <a:off x="1149386" y="5788452"/>
            <a:ext cx="4722776" cy="830997"/>
          </a:xfrm>
          <a:prstGeom prst="rect">
            <a:avLst/>
          </a:prstGeom>
        </p:spPr>
        <p:txBody>
          <a:bodyPr wrap="square">
            <a:spAutoFit/>
          </a:bodyPr>
          <a:lstStyle/>
          <a:p>
            <a:pPr algn="just"/>
            <a:r>
              <a:rPr lang="en-US" sz="24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(4): </a:t>
            </a:r>
            <a:r>
              <a:rPr lang="en-US" sz="24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các</a:t>
            </a:r>
            <a:r>
              <a:rPr lang="en-US" sz="24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hạt</a:t>
            </a:r>
            <a:r>
              <a:rPr lang="en-US" sz="24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nước</a:t>
            </a:r>
            <a:r>
              <a:rPr lang="en-US" sz="24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trong</a:t>
            </a:r>
            <a:r>
              <a:rPr lang="en-US" sz="24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mây</a:t>
            </a:r>
            <a:r>
              <a:rPr lang="en-US" sz="24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đủ</a:t>
            </a:r>
            <a:r>
              <a:rPr lang="en-US" sz="24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nặng</a:t>
            </a:r>
            <a:r>
              <a:rPr lang="en-US" sz="24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sẽ</a:t>
            </a:r>
            <a:r>
              <a:rPr lang="en-US" sz="24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rơi</a:t>
            </a:r>
            <a:r>
              <a:rPr lang="en-US" sz="24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xuống</a:t>
            </a:r>
            <a:r>
              <a:rPr lang="en-US" sz="24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thành</a:t>
            </a:r>
            <a:r>
              <a:rPr lang="en-US" sz="24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mưa</a:t>
            </a:r>
            <a:endParaRPr lang="en-US" sz="24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54793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14338"/>
                                        </p:tgtEl>
                                        <p:attrNameLst>
                                          <p:attrName>style.visibility</p:attrName>
                                        </p:attrNameLst>
                                      </p:cBhvr>
                                      <p:to>
                                        <p:strVal val="visible"/>
                                      </p:to>
                                    </p:set>
                                    <p:animEffect transition="in" filter="barn(inVertical)">
                                      <p:cBhvr>
                                        <p:cTn id="13" dur="500"/>
                                        <p:tgtEl>
                                          <p:spTgt spid="1433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barn(inVertical)">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arn(inVertical)">
                                      <p:cBhvr>
                                        <p:cTn id="31" dur="5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barn(inVertical)">
                                      <p:cBhvr>
                                        <p:cTn id="3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animBg="1"/>
      <p:bldP spid="24" grpId="0"/>
      <p:bldP spid="25" grpId="0"/>
      <p:bldP spid="27" grpId="0"/>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FC2FE5C-24B3-4321-AB89-4B2BE15C5082}"/>
              </a:ext>
            </a:extLst>
          </p:cNvPr>
          <p:cNvGrpSpPr/>
          <p:nvPr/>
        </p:nvGrpSpPr>
        <p:grpSpPr>
          <a:xfrm>
            <a:off x="3263622" y="0"/>
            <a:ext cx="5241750" cy="1342230"/>
            <a:chOff x="3263622" y="0"/>
            <a:chExt cx="5241750" cy="1342230"/>
          </a:xfrm>
        </p:grpSpPr>
        <p:sp>
          <p:nvSpPr>
            <p:cNvPr id="7" name="Rectangle 6">
              <a:extLst>
                <a:ext uri="{FF2B5EF4-FFF2-40B4-BE49-F238E27FC236}">
                  <a16:creationId xmlns:a16="http://schemas.microsoft.com/office/drawing/2014/main" id="{81F2071E-DF8C-495C-8676-8F839E06F04F}"/>
                </a:ext>
              </a:extLst>
            </p:cNvPr>
            <p:cNvSpPr/>
            <p:nvPr/>
          </p:nvSpPr>
          <p:spPr>
            <a:xfrm>
              <a:off x="3457665" y="106002"/>
              <a:ext cx="5047707" cy="1015663"/>
            </a:xfrm>
            <a:prstGeom prst="rect">
              <a:avLst/>
            </a:prstGeom>
            <a:solidFill>
              <a:srgbClr val="FFFF00"/>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54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LUYỆN TẬP</a:t>
              </a:r>
              <a:endParaRPr lang="en-US" sz="48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pic>
          <p:nvPicPr>
            <p:cNvPr id="13"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263622" y="0"/>
              <a:ext cx="1260516" cy="13422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0" y="1425265"/>
            <a:ext cx="3235989" cy="1207481"/>
            <a:chOff x="221672" y="13499"/>
            <a:chExt cx="3235989" cy="1207481"/>
          </a:xfrm>
        </p:grpSpPr>
        <p:sp>
          <p:nvSpPr>
            <p:cNvPr id="16" name="Flowchart: Terminator 15">
              <a:extLst>
                <a:ext uri="{FF2B5EF4-FFF2-40B4-BE49-F238E27FC236}">
                  <a16:creationId xmlns:a16="http://schemas.microsoft.com/office/drawing/2014/main" id="{454EC65F-9461-4D3A-AD62-5A0132ABA328}"/>
                </a:ext>
              </a:extLst>
            </p:cNvPr>
            <p:cNvSpPr/>
            <p:nvPr/>
          </p:nvSpPr>
          <p:spPr>
            <a:xfrm>
              <a:off x="433973" y="192923"/>
              <a:ext cx="3023688" cy="821636"/>
            </a:xfrm>
            <a:prstGeom prst="flowChartTerminator">
              <a:avLst/>
            </a:prstGeom>
            <a:solidFill>
              <a:srgbClr val="0078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3F"/>
                  </a:solidFill>
                  <a:latin typeface="Times New Roman" panose="02020603050405020304" pitchFamily="18" charset="0"/>
                  <a:cs typeface="Times New Roman" panose="02020603050405020304" pitchFamily="18" charset="0"/>
                </a:rPr>
                <a:t>BÀI 4</a:t>
              </a:r>
            </a:p>
          </p:txBody>
        </p:sp>
        <p:pic>
          <p:nvPicPr>
            <p:cNvPr id="17" name="Picture 16">
              <a:extLst>
                <a:ext uri="{FF2B5EF4-FFF2-40B4-BE49-F238E27FC236}">
                  <a16:creationId xmlns:a16="http://schemas.microsoft.com/office/drawing/2014/main" id="{DC0502AE-5658-4CEE-96B3-BC6EFE8B1D42}"/>
                </a:ext>
              </a:extLst>
            </p:cNvPr>
            <p:cNvPicPr>
              <a:picLocks noChangeAspect="1"/>
            </p:cNvPicPr>
            <p:nvPr/>
          </p:nvPicPr>
          <p:blipFill>
            <a:blip r:embed="rId4"/>
            <a:stretch>
              <a:fillRect/>
            </a:stretch>
          </p:blipFill>
          <p:spPr>
            <a:xfrm>
              <a:off x="221672" y="13499"/>
              <a:ext cx="1207481" cy="1207481"/>
            </a:xfrm>
            <a:prstGeom prst="rect">
              <a:avLst/>
            </a:prstGeom>
          </p:spPr>
        </p:pic>
      </p:grpSp>
      <p:sp>
        <p:nvSpPr>
          <p:cNvPr id="2" name="Rectangle 1"/>
          <p:cNvSpPr/>
          <p:nvPr/>
        </p:nvSpPr>
        <p:spPr>
          <a:xfrm>
            <a:off x="4232771" y="1615534"/>
            <a:ext cx="7067311" cy="830997"/>
          </a:xfrm>
          <a:prstGeom prst="rect">
            <a:avLst/>
          </a:prstGeom>
        </p:spPr>
        <p:txBody>
          <a:bodyPr wrap="square">
            <a:spAutoFit/>
          </a:bodyPr>
          <a:lstStyle/>
          <a:p>
            <a:pPr algn="just"/>
            <a:r>
              <a:rPr lang="vi-VN" sz="2400" b="1" dirty="0">
                <a:latin typeface="Times New Roman" panose="02020603050405020304" pitchFamily="18" charset="0"/>
                <a:cs typeface="Times New Roman" panose="02020603050405020304" pitchFamily="18" charset="0"/>
              </a:rPr>
              <a:t>Nhiệt độ trung bình các tháng tại một trạm khí tượng </a:t>
            </a:r>
            <a:endParaRPr lang="en-US" sz="2400" b="1" dirty="0">
              <a:latin typeface="Times New Roman" panose="02020603050405020304" pitchFamily="18" charset="0"/>
              <a:cs typeface="Times New Roman" panose="02020603050405020304" pitchFamily="18" charset="0"/>
            </a:endParaRPr>
          </a:p>
        </p:txBody>
      </p:sp>
      <p:pic>
        <p:nvPicPr>
          <p:cNvPr id="18" name="Picture 17" descr="Table, calendar&#10;&#10;Description automatically generated">
            <a:extLst>
              <a:ext uri="{FF2B5EF4-FFF2-40B4-BE49-F238E27FC236}">
                <a16:creationId xmlns:a16="http://schemas.microsoft.com/office/drawing/2014/main" id="{62854D44-2A95-4D27-BD7F-59488D517FAE}"/>
              </a:ext>
            </a:extLst>
          </p:cNvPr>
          <p:cNvPicPr>
            <a:picLocks noChangeAspect="1"/>
          </p:cNvPicPr>
          <p:nvPr/>
        </p:nvPicPr>
        <p:blipFill rotWithShape="1">
          <a:blip r:embed="rId5"/>
          <a:srcRect r="9140"/>
          <a:stretch/>
        </p:blipFill>
        <p:spPr>
          <a:xfrm>
            <a:off x="3571965" y="2114894"/>
            <a:ext cx="8388925" cy="2021463"/>
          </a:xfrm>
          <a:prstGeom prst="rect">
            <a:avLst/>
          </a:prstGeom>
        </p:spPr>
      </p:pic>
      <p:sp>
        <p:nvSpPr>
          <p:cNvPr id="25" name="Rectangle 24"/>
          <p:cNvSpPr/>
          <p:nvPr/>
        </p:nvSpPr>
        <p:spPr>
          <a:xfrm>
            <a:off x="212301" y="3697414"/>
            <a:ext cx="3245364" cy="954107"/>
          </a:xfrm>
          <a:prstGeom prst="rect">
            <a:avLst/>
          </a:prstGeom>
        </p:spPr>
        <p:txBody>
          <a:bodyPr wrap="square">
            <a:spAutoFit/>
          </a:bodyPr>
          <a:lstStyle/>
          <a:p>
            <a:pPr algn="just"/>
            <a:r>
              <a:rPr lang="en-US" sz="2800" b="1" dirty="0" err="1">
                <a:latin typeface="Times New Roman" panose="02020603050405020304" pitchFamily="18" charset="0"/>
                <a:cs typeface="Times New Roman" panose="02020603050405020304" pitchFamily="18" charset="0"/>
              </a:rPr>
              <a:t>Dựa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vào</a:t>
            </a:r>
            <a:r>
              <a:rPr lang="en-US" sz="2800" b="1" dirty="0">
                <a:latin typeface="Times New Roman" panose="02020603050405020304" pitchFamily="18" charset="0"/>
                <a:cs typeface="Times New Roman" panose="02020603050405020304" pitchFamily="18" charset="0"/>
              </a:rPr>
              <a:t> BSL, </a:t>
            </a:r>
            <a:r>
              <a:rPr lang="en-US" sz="2800" b="1" dirty="0" err="1">
                <a:latin typeface="Times New Roman" panose="02020603050405020304" pitchFamily="18" charset="0"/>
                <a:cs typeface="Times New Roman" panose="02020603050405020304" pitchFamily="18" charset="0"/>
              </a:rPr>
              <a:t>hãy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biết</a:t>
            </a:r>
            <a:endParaRPr lang="en-US" sz="2800" b="1" dirty="0">
              <a:latin typeface="Times New Roman" panose="02020603050405020304" pitchFamily="18" charset="0"/>
              <a:cs typeface="Times New Roman" panose="02020603050405020304" pitchFamily="18" charset="0"/>
            </a:endParaRPr>
          </a:p>
        </p:txBody>
      </p:sp>
      <p:sp>
        <p:nvSpPr>
          <p:cNvPr id="27" name="Rectangle 26"/>
          <p:cNvSpPr/>
          <p:nvPr/>
        </p:nvSpPr>
        <p:spPr>
          <a:xfrm>
            <a:off x="209776" y="4743106"/>
            <a:ext cx="11543484" cy="1384995"/>
          </a:xfrm>
          <a:prstGeom prst="rect">
            <a:avLst/>
          </a:prstGeom>
        </p:spPr>
        <p:txBody>
          <a:bodyPr wrap="square">
            <a:spAutoFit/>
          </a:bodyPr>
          <a:lstStyle/>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Nhiệt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trung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năm</a:t>
            </a:r>
            <a:r>
              <a:rPr lang="en-US" sz="2800" b="1" dirty="0">
                <a:latin typeface="Times New Roman" panose="02020603050405020304" pitchFamily="18" charset="0"/>
                <a:cs typeface="Times New Roman" panose="02020603050405020304" pitchFamily="18" charset="0"/>
              </a:rPr>
              <a:t>:……………………</a:t>
            </a:r>
          </a:p>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Nhiệt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trung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nhiêu</a:t>
            </a:r>
            <a:r>
              <a:rPr lang="en-US" sz="2800" b="1" dirty="0">
                <a:latin typeface="Times New Roman" panose="02020603050405020304" pitchFamily="18" charset="0"/>
                <a:cs typeface="Times New Roman" panose="02020603050405020304" pitchFamily="18" charset="0"/>
              </a:rPr>
              <a:t> </a:t>
            </a:r>
            <a:r>
              <a:rPr lang="en-US" sz="2800" b="1" baseline="30000" dirty="0">
                <a:latin typeface="Times New Roman" panose="02020603050405020304" pitchFamily="18" charset="0"/>
                <a:cs typeface="Times New Roman" panose="02020603050405020304" pitchFamily="18" charset="0"/>
              </a:rPr>
              <a:t>0</a:t>
            </a:r>
            <a:r>
              <a:rPr lang="en-US" sz="2800" b="1" dirty="0">
                <a:latin typeface="Times New Roman" panose="02020603050405020304" pitchFamily="18" charset="0"/>
                <a:cs typeface="Times New Roman" panose="02020603050405020304" pitchFamily="18" charset="0"/>
              </a:rPr>
              <a:t>C : …………. </a:t>
            </a:r>
          </a:p>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Nhiệt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trung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thấp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nhiêu</a:t>
            </a:r>
            <a:r>
              <a:rPr lang="en-US" sz="2800" b="1" dirty="0">
                <a:latin typeface="Times New Roman" panose="02020603050405020304" pitchFamily="18" charset="0"/>
                <a:cs typeface="Times New Roman" panose="02020603050405020304" pitchFamily="18" charset="0"/>
              </a:rPr>
              <a:t> </a:t>
            </a:r>
            <a:r>
              <a:rPr lang="en-US" sz="2800" b="1" baseline="30000" dirty="0">
                <a:latin typeface="Times New Roman" panose="02020603050405020304" pitchFamily="18" charset="0"/>
                <a:cs typeface="Times New Roman" panose="02020603050405020304" pitchFamily="18" charset="0"/>
              </a:rPr>
              <a:t>0</a:t>
            </a:r>
            <a:r>
              <a:rPr lang="en-US" sz="2800" b="1" dirty="0">
                <a:latin typeface="Times New Roman" panose="02020603050405020304" pitchFamily="18" charset="0"/>
                <a:cs typeface="Times New Roman" panose="02020603050405020304" pitchFamily="18" charset="0"/>
              </a:rPr>
              <a:t>C:…………..</a:t>
            </a:r>
            <a:endParaRPr lang="en-US" sz="3200" b="1" dirty="0">
              <a:latin typeface="Times New Roman" panose="02020603050405020304" pitchFamily="18" charset="0"/>
              <a:cs typeface="Times New Roman" panose="02020603050405020304" pitchFamily="18" charset="0"/>
            </a:endParaRPr>
          </a:p>
        </p:txBody>
      </p:sp>
      <p:sp>
        <p:nvSpPr>
          <p:cNvPr id="3" name="Rectangle 2"/>
          <p:cNvSpPr/>
          <p:nvPr/>
        </p:nvSpPr>
        <p:spPr>
          <a:xfrm>
            <a:off x="4586338" y="4651521"/>
            <a:ext cx="2899192" cy="461665"/>
          </a:xfrm>
          <a:prstGeom prst="rect">
            <a:avLst/>
          </a:prstGeom>
        </p:spPr>
        <p:txBody>
          <a:bodyPr wrap="none">
            <a:spAutoFit/>
          </a:bodyPr>
          <a:lstStyle/>
          <a:p>
            <a:pPr algn="just"/>
            <a:r>
              <a:rPr lang="en-US" sz="2400" b="1" dirty="0">
                <a:solidFill>
                  <a:srgbClr val="0078A0"/>
                </a:solidFill>
                <a:latin typeface="Times New Roman" panose="02020603050405020304" pitchFamily="18" charset="0"/>
                <a:cs typeface="Times New Roman" panose="02020603050405020304" pitchFamily="18" charset="0"/>
              </a:rPr>
              <a:t>(135,8 : 12) = 11,3 </a:t>
            </a:r>
            <a:r>
              <a:rPr lang="en-US" sz="2400" b="1" baseline="30000" dirty="0">
                <a:solidFill>
                  <a:srgbClr val="0078A0"/>
                </a:solidFill>
                <a:latin typeface="Times New Roman" panose="02020603050405020304" pitchFamily="18" charset="0"/>
                <a:cs typeface="Times New Roman" panose="02020603050405020304" pitchFamily="18" charset="0"/>
              </a:rPr>
              <a:t>0</a:t>
            </a:r>
            <a:r>
              <a:rPr lang="en-US" sz="2400" b="1" dirty="0">
                <a:solidFill>
                  <a:srgbClr val="0078A0"/>
                </a:solidFill>
                <a:latin typeface="Times New Roman" panose="02020603050405020304" pitchFamily="18" charset="0"/>
                <a:cs typeface="Times New Roman" panose="02020603050405020304" pitchFamily="18" charset="0"/>
              </a:rPr>
              <a:t>C</a:t>
            </a:r>
          </a:p>
        </p:txBody>
      </p:sp>
      <p:sp>
        <p:nvSpPr>
          <p:cNvPr id="5" name="Rectangle 4"/>
          <p:cNvSpPr/>
          <p:nvPr/>
        </p:nvSpPr>
        <p:spPr>
          <a:xfrm>
            <a:off x="9716642" y="5058881"/>
            <a:ext cx="2475358" cy="461665"/>
          </a:xfrm>
          <a:prstGeom prst="rect">
            <a:avLst/>
          </a:prstGeom>
        </p:spPr>
        <p:txBody>
          <a:bodyPr wrap="none">
            <a:spAutoFit/>
          </a:bodyPr>
          <a:lstStyle/>
          <a:p>
            <a:pPr algn="just"/>
            <a:r>
              <a:rPr lang="en-US" sz="2400" b="1" dirty="0" err="1">
                <a:solidFill>
                  <a:srgbClr val="0078A0"/>
                </a:solidFill>
                <a:latin typeface="Times New Roman" panose="02020603050405020304" pitchFamily="18" charset="0"/>
                <a:cs typeface="Times New Roman" panose="02020603050405020304" pitchFamily="18" charset="0"/>
              </a:rPr>
              <a:t>Tháng</a:t>
            </a:r>
            <a:r>
              <a:rPr lang="en-US" sz="2400" b="1" dirty="0">
                <a:solidFill>
                  <a:srgbClr val="0078A0"/>
                </a:solidFill>
                <a:latin typeface="Times New Roman" panose="02020603050405020304" pitchFamily="18" charset="0"/>
                <a:cs typeface="Times New Roman" panose="02020603050405020304" pitchFamily="18" charset="0"/>
              </a:rPr>
              <a:t> 7: 19,4 </a:t>
            </a:r>
            <a:r>
              <a:rPr lang="en-US" sz="2400" b="1" baseline="30000" dirty="0">
                <a:solidFill>
                  <a:srgbClr val="0078A0"/>
                </a:solidFill>
                <a:latin typeface="Times New Roman" panose="02020603050405020304" pitchFamily="18" charset="0"/>
                <a:cs typeface="Times New Roman" panose="02020603050405020304" pitchFamily="18" charset="0"/>
              </a:rPr>
              <a:t>0</a:t>
            </a:r>
            <a:r>
              <a:rPr lang="en-US" sz="2400" b="1" dirty="0">
                <a:solidFill>
                  <a:srgbClr val="0078A0"/>
                </a:solidFill>
                <a:latin typeface="Times New Roman" panose="02020603050405020304" pitchFamily="18" charset="0"/>
                <a:cs typeface="Times New Roman" panose="02020603050405020304" pitchFamily="18" charset="0"/>
              </a:rPr>
              <a:t>C</a:t>
            </a:r>
          </a:p>
        </p:txBody>
      </p:sp>
      <p:sp>
        <p:nvSpPr>
          <p:cNvPr id="9" name="Rectangle 8"/>
          <p:cNvSpPr/>
          <p:nvPr/>
        </p:nvSpPr>
        <p:spPr>
          <a:xfrm>
            <a:off x="9573698" y="5520546"/>
            <a:ext cx="2387192" cy="461665"/>
          </a:xfrm>
          <a:prstGeom prst="rect">
            <a:avLst/>
          </a:prstGeom>
        </p:spPr>
        <p:txBody>
          <a:bodyPr wrap="none">
            <a:spAutoFit/>
          </a:bodyPr>
          <a:lstStyle/>
          <a:p>
            <a:pPr algn="just"/>
            <a:r>
              <a:rPr lang="en-US" sz="2400" b="1" dirty="0">
                <a:solidFill>
                  <a:srgbClr val="0078A0"/>
                </a:solidFill>
                <a:latin typeface="Times New Roman" panose="02020603050405020304" pitchFamily="18" charset="0"/>
                <a:cs typeface="Times New Roman" panose="02020603050405020304" pitchFamily="18" charset="0"/>
              </a:rPr>
              <a:t> </a:t>
            </a:r>
            <a:r>
              <a:rPr lang="en-US" sz="2400" b="1" dirty="0" err="1">
                <a:solidFill>
                  <a:srgbClr val="0078A0"/>
                </a:solidFill>
                <a:latin typeface="Times New Roman" panose="02020603050405020304" pitchFamily="18" charset="0"/>
                <a:cs typeface="Times New Roman" panose="02020603050405020304" pitchFamily="18" charset="0"/>
              </a:rPr>
              <a:t>Tháng</a:t>
            </a:r>
            <a:r>
              <a:rPr lang="en-US" sz="2400" b="1" dirty="0">
                <a:solidFill>
                  <a:srgbClr val="0078A0"/>
                </a:solidFill>
                <a:latin typeface="Times New Roman" panose="02020603050405020304" pitchFamily="18" charset="0"/>
                <a:cs typeface="Times New Roman" panose="02020603050405020304" pitchFamily="18" charset="0"/>
              </a:rPr>
              <a:t> 1: 3,3 </a:t>
            </a:r>
            <a:r>
              <a:rPr lang="en-US" sz="2400" b="1" baseline="30000" dirty="0">
                <a:solidFill>
                  <a:srgbClr val="0078A0"/>
                </a:solidFill>
                <a:latin typeface="Times New Roman" panose="02020603050405020304" pitchFamily="18" charset="0"/>
                <a:cs typeface="Times New Roman" panose="02020603050405020304" pitchFamily="18" charset="0"/>
              </a:rPr>
              <a:t>0</a:t>
            </a:r>
            <a:r>
              <a:rPr lang="en-US" sz="2400" b="1" dirty="0">
                <a:solidFill>
                  <a:srgbClr val="0078A0"/>
                </a:solidFill>
                <a:latin typeface="Times New Roman" panose="02020603050405020304" pitchFamily="18" charset="0"/>
                <a:cs typeface="Times New Roman" panose="02020603050405020304" pitchFamily="18" charset="0"/>
              </a:rPr>
              <a:t>C</a:t>
            </a:r>
          </a:p>
        </p:txBody>
      </p:sp>
      <p:pic>
        <p:nvPicPr>
          <p:cNvPr id="29" name="Picture 2" descr="Vẽ Tay Biểu Tượng Vật Liệu Khí Hậu Tự Nhiên Hình ảnh | Định dạng hình ảnh  PSD 401568414| vn.lovepik.com">
            <a:extLst>
              <a:ext uri="{FF2B5EF4-FFF2-40B4-BE49-F238E27FC236}">
                <a16:creationId xmlns:a16="http://schemas.microsoft.com/office/drawing/2014/main" id="{E6F9FE0C-127F-40B8-B853-EAAAEDB43632}"/>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8276" b="97069" l="4535" r="90000">
                        <a14:foregroundMark x1="7326" y1="63621" x2="7326" y2="63621"/>
                        <a14:foregroundMark x1="15581" y1="25690" x2="15581" y2="25690"/>
                        <a14:foregroundMark x1="11163" y1="15000" x2="11163" y2="15000"/>
                        <a14:foregroundMark x1="11163" y1="11207" x2="13953" y2="8448"/>
                        <a14:foregroundMark x1="71628" y1="18276" x2="71628" y2="18276"/>
                        <a14:foregroundMark x1="68488" y1="17241" x2="68488" y2="17241"/>
                        <a14:foregroundMark x1="70349" y1="15000" x2="85581" y2="17586"/>
                        <a14:foregroundMark x1="85581" y1="17586" x2="66977" y2="24828"/>
                        <a14:foregroundMark x1="66977" y1="24828" x2="60000" y2="19138"/>
                        <a14:foregroundMark x1="78256" y1="33276" x2="80116" y2="49138"/>
                        <a14:foregroundMark x1="85465" y1="13621" x2="87093" y2="23793"/>
                        <a14:foregroundMark x1="81744" y1="77069" x2="70000" y2="78621"/>
                        <a14:foregroundMark x1="70000" y1="78621" x2="75698" y2="69138"/>
                        <a14:foregroundMark x1="81395" y1="89310" x2="81744" y2="91552"/>
                        <a14:foregroundMark x1="81744" y1="90172" x2="81744" y2="90172"/>
                        <a14:foregroundMark x1="78605" y1="93966" x2="77674" y2="93448"/>
                        <a14:foregroundMark x1="75465" y1="92931" x2="75465" y2="92931"/>
                        <a14:foregroundMark x1="73488" y1="85000" x2="73488" y2="85000"/>
                        <a14:foregroundMark x1="73837" y1="88276" x2="73837" y2="88276"/>
                        <a14:foregroundMark x1="69070" y1="97241" x2="69070" y2="97241"/>
                        <a14:foregroundMark x1="69070" y1="91552" x2="69070" y2="91552"/>
                        <a14:foregroundMark x1="67907" y1="89655" x2="67907" y2="89655"/>
                        <a14:foregroundMark x1="67209" y1="88276" x2="67209" y2="88276"/>
                        <a14:foregroundMark x1="66279" y1="86897" x2="66279" y2="86897"/>
                        <a14:foregroundMark x1="63140" y1="93448" x2="63140" y2="93448"/>
                        <a14:foregroundMark x1="62209" y1="89310" x2="62209" y2="89310"/>
                        <a14:foregroundMark x1="62209" y1="89310" x2="62209" y2="89310"/>
                        <a14:foregroundMark x1="63721" y1="83103" x2="63721" y2="83103"/>
                        <a14:foregroundMark x1="63721" y1="83103" x2="63721" y2="83103"/>
                        <a14:foregroundMark x1="69070" y1="95862" x2="69070" y2="95862"/>
                        <a14:foregroundMark x1="70698" y1="93966" x2="70698" y2="93966"/>
                        <a14:foregroundMark x1="79535" y1="85517" x2="79535" y2="85517"/>
                        <a14:foregroundMark x1="79535" y1="85517" x2="79535" y2="85517"/>
                        <a14:foregroundMark x1="83605" y1="87414" x2="83605" y2="87414"/>
                        <a14:foregroundMark x1="83605" y1="87414" x2="83605" y2="87414"/>
                        <a14:foregroundMark x1="85233" y1="95862" x2="85233" y2="95862"/>
                        <a14:foregroundMark x1="85233" y1="95862" x2="85233" y2="95862"/>
                        <a14:foregroundMark x1="65349" y1="85517" x2="65349" y2="85517"/>
                        <a14:foregroundMark x1="65349" y1="85517" x2="65349" y2="85517"/>
                        <a14:foregroundMark x1="22791" y1="13103" x2="22791" y2="13103"/>
                        <a14:foregroundMark x1="19651" y1="11724" x2="19651" y2="11724"/>
                        <a14:foregroundMark x1="20581" y1="9828" x2="20581" y2="9828"/>
                        <a14:foregroundMark x1="4535" y1="23793" x2="4535" y2="23793"/>
                        <a14:foregroundMark x1="4535" y1="20172" x2="4535" y2="20172"/>
                        <a14:foregroundMark x1="28488" y1="28448" x2="28488" y2="28448"/>
                        <a14:foregroundMark x1="25930" y1="23448" x2="29419" y2="17241"/>
                        <a14:foregroundMark x1="34186" y1="21034" x2="26163" y2="31897"/>
                        <a14:foregroundMark x1="26163" y1="31897" x2="36977" y2="38793"/>
                        <a14:foregroundMark x1="14651" y1="23793" x2="14651" y2="23793"/>
                        <a14:foregroundMark x1="11163" y1="25690" x2="11163" y2="25690"/>
                        <a14:foregroundMark x1="13023" y1="15862" x2="18372" y2="25690"/>
                      </a14:backgroundRemoval>
                    </a14:imgEffect>
                  </a14:imgLayer>
                </a14:imgProps>
              </a:ext>
              <a:ext uri="{28A0092B-C50C-407E-A947-70E740481C1C}">
                <a14:useLocalDpi xmlns:a14="http://schemas.microsoft.com/office/drawing/2010/main" val="0"/>
              </a:ext>
            </a:extLst>
          </a:blip>
          <a:srcRect b="50000"/>
          <a:stretch/>
        </p:blipFill>
        <p:spPr bwMode="auto">
          <a:xfrm>
            <a:off x="209776" y="2613319"/>
            <a:ext cx="3416252" cy="1151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7088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barn(inVertical)">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p:bldP spid="27" grpId="0"/>
      <p:bldP spid="3" grpId="0"/>
      <p:bldP spid="5"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FC2FE5C-24B3-4321-AB89-4B2BE15C5082}"/>
              </a:ext>
            </a:extLst>
          </p:cNvPr>
          <p:cNvGrpSpPr/>
          <p:nvPr/>
        </p:nvGrpSpPr>
        <p:grpSpPr>
          <a:xfrm>
            <a:off x="3263622" y="0"/>
            <a:ext cx="5241750" cy="1342230"/>
            <a:chOff x="3263622" y="0"/>
            <a:chExt cx="5241750" cy="1342230"/>
          </a:xfrm>
        </p:grpSpPr>
        <p:sp>
          <p:nvSpPr>
            <p:cNvPr id="7" name="Rectangle 6">
              <a:extLst>
                <a:ext uri="{FF2B5EF4-FFF2-40B4-BE49-F238E27FC236}">
                  <a16:creationId xmlns:a16="http://schemas.microsoft.com/office/drawing/2014/main" id="{81F2071E-DF8C-495C-8676-8F839E06F04F}"/>
                </a:ext>
              </a:extLst>
            </p:cNvPr>
            <p:cNvSpPr/>
            <p:nvPr/>
          </p:nvSpPr>
          <p:spPr>
            <a:xfrm>
              <a:off x="3457665" y="106002"/>
              <a:ext cx="5047707" cy="1015663"/>
            </a:xfrm>
            <a:prstGeom prst="rect">
              <a:avLst/>
            </a:prstGeom>
            <a:solidFill>
              <a:srgbClr val="FFFF00"/>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54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LUYỆN TẬP</a:t>
              </a:r>
              <a:endParaRPr lang="en-US" sz="48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pic>
          <p:nvPicPr>
            <p:cNvPr id="13"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263622" y="0"/>
              <a:ext cx="1260516" cy="13422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0" y="1425265"/>
            <a:ext cx="3235989" cy="1207481"/>
            <a:chOff x="221672" y="13499"/>
            <a:chExt cx="3235989" cy="1207481"/>
          </a:xfrm>
        </p:grpSpPr>
        <p:sp>
          <p:nvSpPr>
            <p:cNvPr id="16" name="Flowchart: Terminator 15">
              <a:extLst>
                <a:ext uri="{FF2B5EF4-FFF2-40B4-BE49-F238E27FC236}">
                  <a16:creationId xmlns:a16="http://schemas.microsoft.com/office/drawing/2014/main" id="{454EC65F-9461-4D3A-AD62-5A0132ABA328}"/>
                </a:ext>
              </a:extLst>
            </p:cNvPr>
            <p:cNvSpPr/>
            <p:nvPr/>
          </p:nvSpPr>
          <p:spPr>
            <a:xfrm>
              <a:off x="433973" y="192923"/>
              <a:ext cx="3023688" cy="821636"/>
            </a:xfrm>
            <a:prstGeom prst="flowChartTerminator">
              <a:avLst/>
            </a:prstGeom>
            <a:solidFill>
              <a:srgbClr val="0078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3F"/>
                  </a:solidFill>
                  <a:latin typeface="Times New Roman" panose="02020603050405020304" pitchFamily="18" charset="0"/>
                  <a:cs typeface="Times New Roman" panose="02020603050405020304" pitchFamily="18" charset="0"/>
                </a:rPr>
                <a:t>BÀI 5</a:t>
              </a:r>
            </a:p>
          </p:txBody>
        </p:sp>
        <p:pic>
          <p:nvPicPr>
            <p:cNvPr id="17" name="Picture 16">
              <a:extLst>
                <a:ext uri="{FF2B5EF4-FFF2-40B4-BE49-F238E27FC236}">
                  <a16:creationId xmlns:a16="http://schemas.microsoft.com/office/drawing/2014/main" id="{DC0502AE-5658-4CEE-96B3-BC6EFE8B1D42}"/>
                </a:ext>
              </a:extLst>
            </p:cNvPr>
            <p:cNvPicPr>
              <a:picLocks noChangeAspect="1"/>
            </p:cNvPicPr>
            <p:nvPr/>
          </p:nvPicPr>
          <p:blipFill>
            <a:blip r:embed="rId4"/>
            <a:stretch>
              <a:fillRect/>
            </a:stretch>
          </p:blipFill>
          <p:spPr>
            <a:xfrm>
              <a:off x="221672" y="13499"/>
              <a:ext cx="1207481" cy="1207481"/>
            </a:xfrm>
            <a:prstGeom prst="rect">
              <a:avLst/>
            </a:prstGeom>
          </p:spPr>
        </p:pic>
      </p:grpSp>
      <p:sp>
        <p:nvSpPr>
          <p:cNvPr id="2" name="Rectangle 1"/>
          <p:cNvSpPr/>
          <p:nvPr/>
        </p:nvSpPr>
        <p:spPr>
          <a:xfrm>
            <a:off x="5575796" y="1847719"/>
            <a:ext cx="4796929" cy="461665"/>
          </a:xfrm>
          <a:prstGeom prst="rect">
            <a:avLst/>
          </a:prstGeom>
        </p:spPr>
        <p:txBody>
          <a:bodyPr wrap="square">
            <a:spAutoFit/>
          </a:bodyPr>
          <a:lstStyle/>
          <a:p>
            <a:pPr algn="just"/>
            <a:r>
              <a:rPr lang="vi-VN" sz="2400" b="1" dirty="0">
                <a:latin typeface="Times New Roman" panose="02020603050405020304" pitchFamily="18" charset="0"/>
                <a:cs typeface="Times New Roman" panose="02020603050405020304" pitchFamily="18" charset="0"/>
              </a:rPr>
              <a:t>Lượng mưa ở một trạm khí tượng</a:t>
            </a:r>
            <a:endParaRPr lang="en-US" sz="2400" b="1" dirty="0">
              <a:latin typeface="Times New Roman" panose="02020603050405020304" pitchFamily="18" charset="0"/>
              <a:cs typeface="Times New Roman" panose="02020603050405020304" pitchFamily="18" charset="0"/>
            </a:endParaRPr>
          </a:p>
        </p:txBody>
      </p:sp>
      <p:sp>
        <p:nvSpPr>
          <p:cNvPr id="25" name="Rectangle 24"/>
          <p:cNvSpPr/>
          <p:nvPr/>
        </p:nvSpPr>
        <p:spPr>
          <a:xfrm>
            <a:off x="212301" y="3745099"/>
            <a:ext cx="3245364" cy="954107"/>
          </a:xfrm>
          <a:prstGeom prst="rect">
            <a:avLst/>
          </a:prstGeom>
        </p:spPr>
        <p:txBody>
          <a:bodyPr wrap="square">
            <a:spAutoFit/>
          </a:bodyPr>
          <a:lstStyle/>
          <a:p>
            <a:pPr algn="just"/>
            <a:r>
              <a:rPr lang="en-US" sz="2800" b="1" dirty="0" err="1">
                <a:latin typeface="Times New Roman" panose="02020603050405020304" pitchFamily="18" charset="0"/>
                <a:cs typeface="Times New Roman" panose="02020603050405020304" pitchFamily="18" charset="0"/>
              </a:rPr>
              <a:t>Dựa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vào</a:t>
            </a:r>
            <a:r>
              <a:rPr lang="en-US" sz="2800" b="1" dirty="0">
                <a:latin typeface="Times New Roman" panose="02020603050405020304" pitchFamily="18" charset="0"/>
                <a:cs typeface="Times New Roman" panose="02020603050405020304" pitchFamily="18" charset="0"/>
              </a:rPr>
              <a:t> BSL, </a:t>
            </a:r>
            <a:r>
              <a:rPr lang="en-US" sz="2800" b="1" dirty="0" err="1">
                <a:latin typeface="Times New Roman" panose="02020603050405020304" pitchFamily="18" charset="0"/>
                <a:cs typeface="Times New Roman" panose="02020603050405020304" pitchFamily="18" charset="0"/>
              </a:rPr>
              <a:t>hãy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biết</a:t>
            </a:r>
            <a:endParaRPr lang="en-US" sz="2800" b="1" dirty="0">
              <a:latin typeface="Times New Roman" panose="02020603050405020304" pitchFamily="18" charset="0"/>
              <a:cs typeface="Times New Roman" panose="02020603050405020304" pitchFamily="18" charset="0"/>
            </a:endParaRPr>
          </a:p>
        </p:txBody>
      </p:sp>
      <p:pic>
        <p:nvPicPr>
          <p:cNvPr id="28" name="Picture 2" descr="Vẽ Tay Biểu Tượng Vật Liệu Khí Hậu Tự Nhiên Hình ảnh | Định dạng hình ảnh  PSD 401568414| vn.lovepik.com">
            <a:extLst>
              <a:ext uri="{FF2B5EF4-FFF2-40B4-BE49-F238E27FC236}">
                <a16:creationId xmlns:a16="http://schemas.microsoft.com/office/drawing/2014/main" id="{CB33443D-1957-4384-9200-335459B4072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8276" b="97069" l="4535" r="90000">
                        <a14:foregroundMark x1="7326" y1="63621" x2="7326" y2="63621"/>
                        <a14:foregroundMark x1="15581" y1="25690" x2="15581" y2="25690"/>
                        <a14:foregroundMark x1="11163" y1="15000" x2="11163" y2="15000"/>
                        <a14:foregroundMark x1="11163" y1="11207" x2="13953" y2="8448"/>
                        <a14:foregroundMark x1="71628" y1="18276" x2="71628" y2="18276"/>
                        <a14:foregroundMark x1="68488" y1="17241" x2="68488" y2="17241"/>
                        <a14:foregroundMark x1="70349" y1="15000" x2="85581" y2="17586"/>
                        <a14:foregroundMark x1="85581" y1="17586" x2="66977" y2="24828"/>
                        <a14:foregroundMark x1="66977" y1="24828" x2="60000" y2="19138"/>
                        <a14:foregroundMark x1="78256" y1="33276" x2="80116" y2="49138"/>
                        <a14:foregroundMark x1="85465" y1="13621" x2="87093" y2="23793"/>
                        <a14:foregroundMark x1="81744" y1="77069" x2="70000" y2="78621"/>
                        <a14:foregroundMark x1="70000" y1="78621" x2="75698" y2="69138"/>
                        <a14:foregroundMark x1="81395" y1="89310" x2="81744" y2="91552"/>
                        <a14:foregroundMark x1="81744" y1="90172" x2="81744" y2="90172"/>
                        <a14:foregroundMark x1="78605" y1="93966" x2="77674" y2="93448"/>
                        <a14:foregroundMark x1="75465" y1="92931" x2="75465" y2="92931"/>
                        <a14:foregroundMark x1="73488" y1="85000" x2="73488" y2="85000"/>
                        <a14:foregroundMark x1="73837" y1="88276" x2="73837" y2="88276"/>
                        <a14:foregroundMark x1="69070" y1="97241" x2="69070" y2="97241"/>
                        <a14:foregroundMark x1="69070" y1="91552" x2="69070" y2="91552"/>
                        <a14:foregroundMark x1="67907" y1="89655" x2="67907" y2="89655"/>
                        <a14:foregroundMark x1="67209" y1="88276" x2="67209" y2="88276"/>
                        <a14:foregroundMark x1="66279" y1="86897" x2="66279" y2="86897"/>
                        <a14:foregroundMark x1="63140" y1="93448" x2="63140" y2="93448"/>
                        <a14:foregroundMark x1="62209" y1="89310" x2="62209" y2="89310"/>
                        <a14:foregroundMark x1="62209" y1="89310" x2="62209" y2="89310"/>
                        <a14:foregroundMark x1="63721" y1="83103" x2="63721" y2="83103"/>
                        <a14:foregroundMark x1="63721" y1="83103" x2="63721" y2="83103"/>
                        <a14:foregroundMark x1="69070" y1="95862" x2="69070" y2="95862"/>
                        <a14:foregroundMark x1="70698" y1="93966" x2="70698" y2="93966"/>
                        <a14:foregroundMark x1="79535" y1="85517" x2="79535" y2="85517"/>
                        <a14:foregroundMark x1="79535" y1="85517" x2="79535" y2="85517"/>
                        <a14:foregroundMark x1="83605" y1="87414" x2="83605" y2="87414"/>
                        <a14:foregroundMark x1="83605" y1="87414" x2="83605" y2="87414"/>
                        <a14:foregroundMark x1="85233" y1="95862" x2="85233" y2="95862"/>
                        <a14:foregroundMark x1="85233" y1="95862" x2="85233" y2="95862"/>
                        <a14:foregroundMark x1="65349" y1="85517" x2="65349" y2="85517"/>
                        <a14:foregroundMark x1="65349" y1="85517" x2="65349" y2="85517"/>
                        <a14:foregroundMark x1="22791" y1="13103" x2="22791" y2="13103"/>
                        <a14:foregroundMark x1="19651" y1="11724" x2="19651" y2="11724"/>
                        <a14:foregroundMark x1="20581" y1="9828" x2="20581" y2="9828"/>
                        <a14:foregroundMark x1="4535" y1="23793" x2="4535" y2="23793"/>
                        <a14:foregroundMark x1="4535" y1="20172" x2="4535" y2="20172"/>
                        <a14:foregroundMark x1="28488" y1="28448" x2="28488" y2="28448"/>
                        <a14:foregroundMark x1="25930" y1="23448" x2="29419" y2="17241"/>
                        <a14:foregroundMark x1="34186" y1="21034" x2="26163" y2="31897"/>
                        <a14:foregroundMark x1="26163" y1="31897" x2="36977" y2="38793"/>
                        <a14:foregroundMark x1="14651" y1="23793" x2="14651" y2="23793"/>
                        <a14:foregroundMark x1="11163" y1="25690" x2="11163" y2="25690"/>
                        <a14:foregroundMark x1="13023" y1="15862" x2="18372" y2="25690"/>
                      </a14:backgroundRemoval>
                    </a14:imgEffect>
                  </a14:imgLayer>
                </a14:imgProps>
              </a:ext>
              <a:ext uri="{28A0092B-C50C-407E-A947-70E740481C1C}">
                <a14:useLocalDpi xmlns:a14="http://schemas.microsoft.com/office/drawing/2010/main" val="0"/>
              </a:ext>
            </a:extLst>
          </a:blip>
          <a:srcRect t="49109" b="-1"/>
          <a:stretch/>
        </p:blipFill>
        <p:spPr bwMode="auto">
          <a:xfrm>
            <a:off x="146063" y="2537621"/>
            <a:ext cx="3257914" cy="1118181"/>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50040" y="2446036"/>
            <a:ext cx="8385747" cy="1470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4745373"/>
            <a:ext cx="11723485" cy="1514261"/>
          </a:xfrm>
          <a:prstGeom prst="rect">
            <a:avLst/>
          </a:prstGeom>
        </p:spPr>
        <p:txBody>
          <a:bodyPr wrap="square">
            <a:spAutoFit/>
          </a:bodyPr>
          <a:lstStyle/>
          <a:p>
            <a:pPr algn="just">
              <a:lnSpc>
                <a:spcPct val="115000"/>
              </a:lnSpc>
            </a:pP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tháng</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nào</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lượng</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mưa</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nhiều</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trên</a:t>
            </a:r>
            <a:r>
              <a:rPr lang="en-US" sz="2800" b="1" dirty="0">
                <a:latin typeface="Times New Roman" panose="02020603050405020304" pitchFamily="18" charset="0"/>
                <a:ea typeface="Cambria" panose="02040503050406030204" pitchFamily="18" charset="0"/>
                <a:cs typeface="Times New Roman" panose="02020603050405020304" pitchFamily="18" charset="0"/>
              </a:rPr>
              <a:t> 100mm) ………………………...</a:t>
            </a:r>
            <a:endParaRPr lang="en-US" sz="2800" b="1" dirty="0">
              <a:latin typeface="Times New Roman" panose="02020603050405020304" pitchFamily="18" charset="0"/>
              <a:ea typeface="Tahoma" panose="020B0604030504040204" pitchFamily="34" charset="0"/>
              <a:cs typeface="Times New Roman" panose="02020603050405020304" pitchFamily="18" charset="0"/>
            </a:endParaRPr>
          </a:p>
          <a:p>
            <a:pPr algn="just">
              <a:lnSpc>
                <a:spcPct val="115000"/>
              </a:lnSpc>
            </a:pP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tháng</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nào</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lượng</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mưa</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ít</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dưới</a:t>
            </a:r>
            <a:r>
              <a:rPr lang="en-US" sz="2800" b="1" dirty="0">
                <a:latin typeface="Times New Roman" panose="02020603050405020304" pitchFamily="18" charset="0"/>
                <a:ea typeface="Cambria" panose="02040503050406030204" pitchFamily="18" charset="0"/>
                <a:cs typeface="Times New Roman" panose="02020603050405020304" pitchFamily="18" charset="0"/>
              </a:rPr>
              <a:t> 100mm)……………………………..</a:t>
            </a:r>
            <a:endParaRPr lang="en-US" sz="2800" b="1" dirty="0">
              <a:latin typeface="Times New Roman" panose="02020603050405020304" pitchFamily="18" charset="0"/>
              <a:ea typeface="Tahoma" panose="020B0604030504040204" pitchFamily="34" charset="0"/>
              <a:cs typeface="Times New Roman" panose="02020603050405020304" pitchFamily="18" charset="0"/>
            </a:endParaRPr>
          </a:p>
          <a:p>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Tính</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tổng</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lượng</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mưa</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năm</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endParaRPr lang="en-US" sz="2800" b="1" dirty="0">
              <a:latin typeface="Times New Roman" panose="02020603050405020304" pitchFamily="18" charset="0"/>
              <a:cs typeface="Times New Roman" panose="02020603050405020304" pitchFamily="18" charset="0"/>
            </a:endParaRPr>
          </a:p>
        </p:txBody>
      </p:sp>
      <p:sp>
        <p:nvSpPr>
          <p:cNvPr id="6" name="Rectangle 5"/>
          <p:cNvSpPr/>
          <p:nvPr/>
        </p:nvSpPr>
        <p:spPr>
          <a:xfrm>
            <a:off x="8081661" y="4549459"/>
            <a:ext cx="2685351" cy="523220"/>
          </a:xfrm>
          <a:prstGeom prst="rect">
            <a:avLst/>
          </a:prstGeom>
        </p:spPr>
        <p:txBody>
          <a:bodyPr wrap="none">
            <a:spAutoFit/>
          </a:bodyPr>
          <a:lstStyle/>
          <a:p>
            <a:r>
              <a:rPr lang="en-US" sz="28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Từ</a:t>
            </a:r>
            <a:r>
              <a:rPr lang="en-US"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tháng</a:t>
            </a:r>
            <a:r>
              <a:rPr lang="en-US"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6</a:t>
            </a:r>
            <a:r>
              <a:rPr lang="en-US"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a:t>
            </a:r>
            <a:r>
              <a:rPr lang="en-US"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11</a:t>
            </a:r>
            <a:endParaRPr lang="en-US" sz="2800" dirty="0">
              <a:solidFill>
                <a:srgbClr val="0078A0"/>
              </a:solidFill>
              <a:latin typeface="Times New Roman" panose="02020603050405020304" pitchFamily="18" charset="0"/>
              <a:cs typeface="Times New Roman" panose="02020603050405020304" pitchFamily="18" charset="0"/>
            </a:endParaRPr>
          </a:p>
        </p:txBody>
      </p:sp>
      <p:sp>
        <p:nvSpPr>
          <p:cNvPr id="8" name="Rectangle 7"/>
          <p:cNvSpPr/>
          <p:nvPr/>
        </p:nvSpPr>
        <p:spPr>
          <a:xfrm>
            <a:off x="7974260" y="5116776"/>
            <a:ext cx="2792752" cy="523220"/>
          </a:xfrm>
          <a:prstGeom prst="rect">
            <a:avLst/>
          </a:prstGeom>
        </p:spPr>
        <p:txBody>
          <a:bodyPr wrap="none">
            <a:spAutoFit/>
          </a:bodyPr>
          <a:lstStyle/>
          <a:p>
            <a:r>
              <a:rPr lang="en-US" sz="28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Từ</a:t>
            </a:r>
            <a:r>
              <a:rPr lang="en-US"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tháng</a:t>
            </a:r>
            <a:r>
              <a:rPr lang="en-US"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12</a:t>
            </a:r>
            <a:r>
              <a:rPr lang="en-US"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a:t>
            </a:r>
            <a:r>
              <a:rPr lang="en-US"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5)</a:t>
            </a:r>
            <a:endParaRPr lang="en-US" sz="2800" dirty="0">
              <a:solidFill>
                <a:srgbClr val="0078A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4405456" y="5658146"/>
            <a:ext cx="6248827" cy="523220"/>
          </a:xfrm>
          <a:prstGeom prst="rect">
            <a:avLst/>
          </a:prstGeom>
        </p:spPr>
        <p:txBody>
          <a:bodyPr wrap="none">
            <a:spAutoFit/>
          </a:bodyPr>
          <a:lstStyle/>
          <a:p>
            <a:r>
              <a:rPr lang="en-US" sz="24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a:t>
            </a:r>
            <a:r>
              <a:rPr lang="en-US" sz="24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Cộng</a:t>
            </a:r>
            <a:r>
              <a:rPr lang="en-US" sz="24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tất</a:t>
            </a:r>
            <a:r>
              <a:rPr lang="en-US" sz="24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cả</a:t>
            </a:r>
            <a:r>
              <a:rPr lang="en-US" sz="24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các</a:t>
            </a:r>
            <a:r>
              <a:rPr lang="en-US" sz="24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tháng</a:t>
            </a:r>
            <a:r>
              <a:rPr lang="en-US" sz="24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trong</a:t>
            </a:r>
            <a:r>
              <a:rPr lang="en-US" sz="24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năm</a:t>
            </a:r>
            <a:r>
              <a:rPr lang="en-US" sz="24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2089 mm</a:t>
            </a:r>
            <a:endParaRPr lang="en-US" sz="2800" dirty="0">
              <a:solidFill>
                <a:srgbClr val="0078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983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par>
                                <p:cTn id="11" presetID="16" presetClass="entr" presetSubtype="21" fill="hold" nodeType="withEffect">
                                  <p:stCondLst>
                                    <p:cond delay="0"/>
                                  </p:stCondLst>
                                  <p:childTnLst>
                                    <p:set>
                                      <p:cBhvr>
                                        <p:cTn id="12" dur="1" fill="hold">
                                          <p:stCondLst>
                                            <p:cond delay="0"/>
                                          </p:stCondLst>
                                        </p:cTn>
                                        <p:tgtEl>
                                          <p:spTgt spid="15362"/>
                                        </p:tgtEl>
                                        <p:attrNameLst>
                                          <p:attrName>style.visibility</p:attrName>
                                        </p:attrNameLst>
                                      </p:cBhvr>
                                      <p:to>
                                        <p:strVal val="visible"/>
                                      </p:to>
                                    </p:set>
                                    <p:animEffect transition="in" filter="barn(inVertical)">
                                      <p:cBhvr>
                                        <p:cTn id="13" dur="500"/>
                                        <p:tgtEl>
                                          <p:spTgt spid="1536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p:bldP spid="4" grpId="0"/>
      <p:bldP spid="6" grpId="0"/>
      <p:bldP spid="8"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2E8A430-449E-46A2-A62A-19F1CE9F96B2}"/>
              </a:ext>
            </a:extLst>
          </p:cNvPr>
          <p:cNvSpPr/>
          <p:nvPr/>
        </p:nvSpPr>
        <p:spPr>
          <a:xfrm>
            <a:off x="2614131" y="0"/>
            <a:ext cx="7457191" cy="1107996"/>
          </a:xfrm>
          <a:prstGeom prst="rect">
            <a:avLst/>
          </a:prstGeom>
        </p:spPr>
        <p:txBody>
          <a:bodyPr wrap="square">
            <a:spAutoFit/>
          </a:bodyPr>
          <a:lstStyle/>
          <a:p>
            <a:pPr algn="ctr"/>
            <a:r>
              <a:rPr lang="en-US" sz="6600" b="1" dirty="0" err="1">
                <a:solidFill>
                  <a:srgbClr val="C00000"/>
                </a:solidFill>
                <a:latin typeface="Times New Roman" panose="02020603050405020304" pitchFamily="18" charset="0"/>
                <a:cs typeface="Times New Roman" panose="02020603050405020304" pitchFamily="18" charset="0"/>
              </a:rPr>
              <a:t>Hoạt</a:t>
            </a:r>
            <a:r>
              <a:rPr lang="en-US" sz="6600" b="1" dirty="0">
                <a:solidFill>
                  <a:srgbClr val="C00000"/>
                </a:solidFill>
                <a:latin typeface="Times New Roman" panose="02020603050405020304" pitchFamily="18" charset="0"/>
                <a:cs typeface="Times New Roman" panose="02020603050405020304" pitchFamily="18" charset="0"/>
              </a:rPr>
              <a:t> </a:t>
            </a:r>
            <a:r>
              <a:rPr lang="en-US" sz="6600" b="1" dirty="0" err="1">
                <a:solidFill>
                  <a:srgbClr val="C00000"/>
                </a:solidFill>
                <a:latin typeface="Times New Roman" panose="02020603050405020304" pitchFamily="18" charset="0"/>
                <a:cs typeface="Times New Roman" panose="02020603050405020304" pitchFamily="18" charset="0"/>
              </a:rPr>
              <a:t>động</a:t>
            </a:r>
            <a:r>
              <a:rPr lang="en-US" sz="6600" b="1" dirty="0">
                <a:solidFill>
                  <a:srgbClr val="C00000"/>
                </a:solidFill>
                <a:latin typeface="Times New Roman" panose="02020603050405020304" pitchFamily="18" charset="0"/>
                <a:cs typeface="Times New Roman" panose="02020603050405020304" pitchFamily="18" charset="0"/>
              </a:rPr>
              <a:t> </a:t>
            </a:r>
            <a:r>
              <a:rPr lang="en-US" sz="6600" b="1" dirty="0" err="1">
                <a:solidFill>
                  <a:srgbClr val="C00000"/>
                </a:solidFill>
                <a:latin typeface="Times New Roman" panose="02020603050405020304" pitchFamily="18" charset="0"/>
                <a:cs typeface="Times New Roman" panose="02020603050405020304" pitchFamily="18" charset="0"/>
              </a:rPr>
              <a:t>về</a:t>
            </a:r>
            <a:r>
              <a:rPr lang="en-US" sz="6600" b="1" dirty="0">
                <a:solidFill>
                  <a:srgbClr val="C00000"/>
                </a:solidFill>
                <a:latin typeface="Times New Roman" panose="02020603050405020304" pitchFamily="18" charset="0"/>
                <a:cs typeface="Times New Roman" panose="02020603050405020304" pitchFamily="18" charset="0"/>
              </a:rPr>
              <a:t> </a:t>
            </a:r>
            <a:r>
              <a:rPr lang="en-US" sz="6600" b="1" dirty="0" err="1">
                <a:solidFill>
                  <a:srgbClr val="C00000"/>
                </a:solidFill>
                <a:latin typeface="Times New Roman" panose="02020603050405020304" pitchFamily="18" charset="0"/>
                <a:cs typeface="Times New Roman" panose="02020603050405020304" pitchFamily="18" charset="0"/>
              </a:rPr>
              <a:t>nhà</a:t>
            </a:r>
            <a:endParaRPr lang="en-US" sz="4800" b="1" dirty="0">
              <a:solidFill>
                <a:srgbClr val="002060"/>
              </a:solidFill>
              <a:latin typeface="Times New Roman" panose="02020603050405020304" pitchFamily="18" charset="0"/>
              <a:cs typeface="Times New Roman" panose="02020603050405020304" pitchFamily="18" charset="0"/>
            </a:endParaRPr>
          </a:p>
        </p:txBody>
      </p:sp>
      <p:sp>
        <p:nvSpPr>
          <p:cNvPr id="5" name="Rectangle 4"/>
          <p:cNvSpPr/>
          <p:nvPr/>
        </p:nvSpPr>
        <p:spPr>
          <a:xfrm>
            <a:off x="3315644" y="1486324"/>
            <a:ext cx="8146804" cy="3025700"/>
          </a:xfrm>
          <a:prstGeom prst="rect">
            <a:avLst/>
          </a:prstGeom>
          <a:solidFill>
            <a:srgbClr val="DEFFF9"/>
          </a:solidFill>
        </p:spPr>
        <p:txBody>
          <a:bodyPr wrap="square">
            <a:spAutoFit/>
          </a:bodyPr>
          <a:lstStyle/>
          <a:p>
            <a:pPr algn="just">
              <a:lnSpc>
                <a:spcPct val="115000"/>
              </a:lnSpc>
            </a:pPr>
            <a:r>
              <a:rPr lang="en-US" sz="28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Tối</a:t>
            </a:r>
            <a:r>
              <a:rPr lang="en-US"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nay </a:t>
            </a:r>
            <a:r>
              <a:rPr lang="en-US" sz="28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mỗi</a:t>
            </a:r>
            <a:r>
              <a:rPr lang="en-US"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HS </a:t>
            </a:r>
            <a:r>
              <a:rPr lang="en-US" sz="28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về</a:t>
            </a:r>
            <a:r>
              <a:rPr lang="en-US"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xem</a:t>
            </a:r>
            <a:r>
              <a:rPr lang="en-US"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thời</a:t>
            </a:r>
            <a:r>
              <a:rPr lang="en-US"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sự</a:t>
            </a:r>
            <a:r>
              <a:rPr lang="en-US"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theo</a:t>
            </a:r>
            <a:r>
              <a:rPr lang="en-US"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dõi</a:t>
            </a:r>
            <a:r>
              <a:rPr lang="en-US"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bản</a:t>
            </a:r>
            <a:r>
              <a:rPr lang="en-US"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tin </a:t>
            </a:r>
            <a:r>
              <a:rPr lang="en-US" sz="28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dự</a:t>
            </a:r>
            <a:r>
              <a:rPr lang="en-US"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báo</a:t>
            </a:r>
            <a:r>
              <a:rPr lang="en-US"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thời</a:t>
            </a:r>
            <a:r>
              <a:rPr lang="en-US"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tiết</a:t>
            </a:r>
            <a:r>
              <a:rPr lang="en-US"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của</a:t>
            </a:r>
            <a:r>
              <a:rPr lang="en-US"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tỉnh</a:t>
            </a:r>
            <a:r>
              <a:rPr lang="en-US"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/TP </a:t>
            </a:r>
            <a:r>
              <a:rPr lang="en-US" sz="28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mình</a:t>
            </a:r>
            <a:r>
              <a:rPr lang="en-US"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đang</a:t>
            </a:r>
            <a:r>
              <a:rPr lang="en-US"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sinh</a:t>
            </a:r>
            <a:r>
              <a:rPr lang="en-US"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sống</a:t>
            </a:r>
            <a:r>
              <a:rPr lang="en-US"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Cho </a:t>
            </a:r>
            <a:r>
              <a:rPr lang="en-US" sz="28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biết</a:t>
            </a:r>
            <a:r>
              <a:rPr lang="en-US"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nhiệt</a:t>
            </a:r>
            <a:r>
              <a:rPr lang="en-US"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độ</a:t>
            </a:r>
            <a:r>
              <a:rPr lang="en-US"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không</a:t>
            </a:r>
            <a:r>
              <a:rPr lang="en-US"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khí</a:t>
            </a:r>
            <a:r>
              <a:rPr lang="en-US"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dao</a:t>
            </a:r>
            <a:r>
              <a:rPr lang="en-US"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động</a:t>
            </a:r>
            <a:r>
              <a:rPr lang="en-US"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trong</a:t>
            </a:r>
            <a:r>
              <a:rPr lang="en-US"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khoảng</a:t>
            </a:r>
            <a:r>
              <a:rPr lang="en-US"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bao</a:t>
            </a:r>
            <a:r>
              <a:rPr lang="en-US"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nhiêu</a:t>
            </a:r>
            <a:r>
              <a:rPr lang="en-US"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Thời</a:t>
            </a:r>
            <a:r>
              <a:rPr lang="en-US"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tiết</a:t>
            </a:r>
            <a:r>
              <a:rPr lang="en-US"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khu</a:t>
            </a:r>
            <a:r>
              <a:rPr lang="en-US"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vực</a:t>
            </a:r>
            <a:r>
              <a:rPr lang="en-US"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đó</a:t>
            </a:r>
            <a:r>
              <a:rPr lang="en-US"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như</a:t>
            </a:r>
            <a:r>
              <a:rPr lang="en-US"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thế</a:t>
            </a:r>
            <a:r>
              <a:rPr lang="en-US"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nào</a:t>
            </a:r>
            <a:r>
              <a:rPr lang="en-US"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Với</a:t>
            </a:r>
            <a:r>
              <a:rPr lang="en-US"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thời</a:t>
            </a:r>
            <a:r>
              <a:rPr lang="en-US"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tiết</a:t>
            </a:r>
            <a:r>
              <a:rPr lang="en-US"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đó</a:t>
            </a:r>
            <a:r>
              <a:rPr lang="en-US"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thuận</a:t>
            </a:r>
            <a:r>
              <a:rPr lang="en-US"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lợi</a:t>
            </a:r>
            <a:r>
              <a:rPr lang="en-US"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hoặc</a:t>
            </a:r>
            <a:r>
              <a:rPr lang="en-US"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không</a:t>
            </a:r>
            <a:r>
              <a:rPr lang="en-US"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thuận</a:t>
            </a:r>
            <a:r>
              <a:rPr lang="en-US"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lợi</a:t>
            </a:r>
            <a:r>
              <a:rPr lang="en-US"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cho</a:t>
            </a:r>
            <a:r>
              <a:rPr lang="en-US"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công</a:t>
            </a:r>
            <a:r>
              <a:rPr lang="en-US"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việc</a:t>
            </a:r>
            <a:r>
              <a:rPr lang="en-US"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gì</a:t>
            </a:r>
            <a:r>
              <a:rPr lang="en-US"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endParaRPr lang="en-US" sz="2400" b="1" dirty="0">
              <a:solidFill>
                <a:srgbClr val="0078A0"/>
              </a:solidFill>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Rectangle 5"/>
          <p:cNvSpPr/>
          <p:nvPr/>
        </p:nvSpPr>
        <p:spPr>
          <a:xfrm>
            <a:off x="1386831" y="4370096"/>
            <a:ext cx="8146804" cy="548099"/>
          </a:xfrm>
          <a:prstGeom prst="rect">
            <a:avLst/>
          </a:prstGeom>
          <a:solidFill>
            <a:srgbClr val="DEFFF9"/>
          </a:solidFill>
        </p:spPr>
        <p:txBody>
          <a:bodyPr wrap="square">
            <a:spAutoFit/>
          </a:bodyPr>
          <a:lstStyle/>
          <a:p>
            <a:pPr algn="just">
              <a:lnSpc>
                <a:spcPct val="115000"/>
              </a:lnSpc>
            </a:pPr>
            <a:r>
              <a:rPr lang="en-US" sz="28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Ghi</a:t>
            </a:r>
            <a:r>
              <a:rPr lang="en-US"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lại</a:t>
            </a:r>
            <a:r>
              <a:rPr lang="en-US"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kết</a:t>
            </a:r>
            <a:r>
              <a:rPr lang="en-US"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quả</a:t>
            </a:r>
            <a:r>
              <a:rPr lang="en-US"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vào</a:t>
            </a:r>
            <a:r>
              <a:rPr lang="en-US"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sổ</a:t>
            </a:r>
            <a:r>
              <a:rPr lang="en-US"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tay</a:t>
            </a:r>
            <a:r>
              <a:rPr lang="en-US"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tiết</a:t>
            </a:r>
            <a:r>
              <a:rPr lang="en-US"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sau</a:t>
            </a:r>
            <a:r>
              <a:rPr lang="en-US"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báo</a:t>
            </a:r>
            <a:r>
              <a:rPr lang="en-US"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cáo</a:t>
            </a:r>
            <a:r>
              <a:rPr lang="en-US"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78A0"/>
                </a:solidFill>
                <a:latin typeface="Times New Roman" panose="02020603050405020304" pitchFamily="18" charset="0"/>
                <a:ea typeface="Cambria" panose="02040503050406030204" pitchFamily="18" charset="0"/>
                <a:cs typeface="Times New Roman" panose="02020603050405020304" pitchFamily="18" charset="0"/>
              </a:rPr>
              <a:t>cho</a:t>
            </a:r>
            <a:r>
              <a:rPr lang="en-US" sz="2800" b="1" dirty="0">
                <a:solidFill>
                  <a:srgbClr val="0078A0"/>
                </a:solidFill>
                <a:latin typeface="Times New Roman" panose="02020603050405020304" pitchFamily="18" charset="0"/>
                <a:ea typeface="Cambria" panose="02040503050406030204" pitchFamily="18" charset="0"/>
                <a:cs typeface="Times New Roman" panose="02020603050405020304" pitchFamily="18" charset="0"/>
              </a:rPr>
              <a:t> GV.</a:t>
            </a:r>
            <a:endParaRPr lang="en-US" sz="2400" b="1" dirty="0">
              <a:solidFill>
                <a:srgbClr val="0078A0"/>
              </a:solidFill>
              <a:effectLst/>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6386" name="Picture 2" descr="Free Icon | Homework"/>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049389" y="0"/>
            <a:ext cx="1129483" cy="1129483"/>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Free Homework Flat Icon - Available in SVG, PNG, EPS, AI &amp;amp; Icon fonts"/>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9446544" y="4251862"/>
            <a:ext cx="798180" cy="824320"/>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Thời tiết Động: dự báo thời tiết và nhiệt độ - Ứng dụng trên Google Play"/>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43750" y1="30078" x2="43750" y2="30078"/>
                        <a14:foregroundMark x1="32422" y1="38281" x2="32422" y2="38281"/>
                        <a14:foregroundMark x1="56445" y1="25391" x2="56445" y2="25391"/>
                        <a14:foregroundMark x1="68359" y1="27539" x2="68359" y2="27539"/>
                        <a14:foregroundMark x1="77148" y1="37109" x2="77148" y2="37109"/>
                        <a14:foregroundMark x1="82813" y1="49414" x2="82813" y2="49414"/>
                        <a14:foregroundMark x1="76563" y1="62891" x2="76563" y2="62891"/>
                        <a14:foregroundMark x1="67578" y1="71875" x2="67578" y2="71875"/>
                        <a14:foregroundMark x1="55273" y1="77148" x2="55273" y2="77148"/>
                      </a14:backgroundRemoval>
                    </a14:imgEffect>
                  </a14:imgLayer>
                </a14:imgProps>
              </a:ext>
              <a:ext uri="{28A0092B-C50C-407E-A947-70E740481C1C}">
                <a14:useLocalDpi xmlns:a14="http://schemas.microsoft.com/office/drawing/2010/main" val="0"/>
              </a:ext>
            </a:extLst>
          </a:blip>
          <a:srcRect l="16255" t="18946" r="14018" b="20410"/>
          <a:stretch/>
        </p:blipFill>
        <p:spPr bwMode="auto">
          <a:xfrm>
            <a:off x="104021" y="1138091"/>
            <a:ext cx="3388195" cy="294687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Climate And Weather Vector Icons. Royalty-Free Stock Image - Storyblocks">
            <a:extLst>
              <a:ext uri="{FF2B5EF4-FFF2-40B4-BE49-F238E27FC236}">
                <a16:creationId xmlns:a16="http://schemas.microsoft.com/office/drawing/2014/main" id="{FB55198A-B068-4C34-B8AF-1FC540A7F5B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52043"/>
          <a:stretch/>
        </p:blipFill>
        <p:spPr bwMode="auto">
          <a:xfrm>
            <a:off x="1261579" y="5377415"/>
            <a:ext cx="4762501" cy="150967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Climate And Weather Vector Icons. Royalty-Free Stock Image - Storyblocks">
            <a:extLst>
              <a:ext uri="{FF2B5EF4-FFF2-40B4-BE49-F238E27FC236}">
                <a16:creationId xmlns:a16="http://schemas.microsoft.com/office/drawing/2014/main" id="{4BF87F62-2D01-4205-A606-E13B7A77D6E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52043"/>
          <a:stretch/>
        </p:blipFill>
        <p:spPr bwMode="auto">
          <a:xfrm>
            <a:off x="6191610" y="5334918"/>
            <a:ext cx="4753954" cy="1506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9338253"/>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8" name="Rectangle 72">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3319" name="Rectangle 74">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3314" name="Picture 2" descr="Thanksgiving Icon Thank You Icon PNG, Clipart, Portrait, Poster,  Royaltyfree, Thanksgiving Icon, Thank You Icon Free">
            <a:extLst>
              <a:ext uri="{FF2B5EF4-FFF2-40B4-BE49-F238E27FC236}">
                <a16:creationId xmlns:a16="http://schemas.microsoft.com/office/drawing/2014/main" id="{8A2D9B27-0834-4F81-BEC0-F3802F2B13F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229" b="89900" l="10000" r="90000">
                        <a14:foregroundMark x1="10500" y1="55362" x2="10875" y2="19327"/>
                        <a14:foregroundMark x1="10875" y1="19327" x2="13375" y2="12718"/>
                        <a14:foregroundMark x1="20125" y1="9850" x2="30750" y2="10224"/>
                        <a14:foregroundMark x1="30750" y1="10224" x2="38250" y2="8229"/>
                        <a14:foregroundMark x1="38250" y1="8229" x2="68625" y2="10723"/>
                        <a14:foregroundMark x1="68625" y1="10723" x2="73750" y2="10224"/>
                        <a14:foregroundMark x1="81625" y1="19327" x2="83000" y2="30923"/>
                      </a14:backgroundRemoval>
                    </a14:imgEffect>
                  </a14:imgLayer>
                </a14:imgProps>
              </a:ext>
              <a:ext uri="{28A0092B-C50C-407E-A947-70E740481C1C}">
                <a14:useLocalDpi xmlns:a14="http://schemas.microsoft.com/office/drawing/2010/main" val="0"/>
              </a:ext>
            </a:extLst>
          </a:blip>
          <a:srcRect l="5398" t="6687" r="9020" b="8382"/>
          <a:stretch/>
        </p:blipFill>
        <p:spPr bwMode="auto">
          <a:xfrm>
            <a:off x="5962905" y="633880"/>
            <a:ext cx="5618988" cy="5590240"/>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Dự báo thời tiết ngày 25/4/2016: Có mưa rào vài nơi, trưa chiều giảm mây  trời nắn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885" b="96154" l="3778" r="98889">
                        <a14:foregroundMark x1="93333" y1="74279" x2="93333" y2="74279"/>
                        <a14:foregroundMark x1="93778" y1="74279" x2="93778" y2="74279"/>
                        <a14:foregroundMark x1="71778" y1="92308" x2="71778" y2="92308"/>
                        <a14:foregroundMark x1="71778" y1="92308" x2="71778" y2="92308"/>
                        <a14:foregroundMark x1="99111" y1="74519" x2="99111" y2="74519"/>
                        <a14:foregroundMark x1="99111" y1="74519" x2="99111" y2="74519"/>
                        <a14:foregroundMark x1="59778" y1="7452" x2="59778" y2="7452"/>
                        <a14:foregroundMark x1="43778" y1="2885" x2="43778" y2="2885"/>
                        <a14:foregroundMark x1="8000" y1="33894" x2="8000" y2="33894"/>
                        <a14:foregroundMark x1="3778" y1="49760" x2="3778" y2="49760"/>
                        <a14:foregroundMark x1="15778" y1="85337" x2="15778" y2="85337"/>
                        <a14:foregroundMark x1="15778" y1="85337" x2="15778" y2="85337"/>
                        <a14:foregroundMark x1="32000" y1="89663" x2="32000" y2="89663"/>
                        <a14:foregroundMark x1="32000" y1="89663" x2="32000" y2="89663"/>
                        <a14:foregroundMark x1="48000" y1="96154" x2="48000" y2="96154"/>
                      </a14:backgroundRemoval>
                    </a14:imgEffect>
                  </a14:imgLayer>
                </a14:imgProps>
              </a:ext>
              <a:ext uri="{28A0092B-C50C-407E-A947-70E740481C1C}">
                <a14:useLocalDpi xmlns:a14="http://schemas.microsoft.com/office/drawing/2010/main" val="0"/>
              </a:ext>
            </a:extLst>
          </a:blip>
          <a:srcRect/>
          <a:stretch>
            <a:fillRect/>
          </a:stretch>
        </p:blipFill>
        <p:spPr bwMode="auto">
          <a:xfrm>
            <a:off x="477012" y="629778"/>
            <a:ext cx="5885178" cy="5440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22317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3" name="Rectangle 142">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45" name="Rectangle 144">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030" name="Picture 6" descr="Windy PNG Image &amp;amp; PSD File Free Download - Lovepik | 401602727">
            <a:extLst>
              <a:ext uri="{FF2B5EF4-FFF2-40B4-BE49-F238E27FC236}">
                <a16:creationId xmlns:a16="http://schemas.microsoft.com/office/drawing/2014/main" id="{C66AED97-4CEC-4120-882E-1402994ED03B}"/>
              </a:ext>
            </a:extLst>
          </p:cNvPr>
          <p:cNvPicPr>
            <a:picLocks noChangeAspect="1" noChangeArrowheads="1"/>
          </p:cNvPicPr>
          <p:nvPr/>
        </p:nvPicPr>
        <p:blipFill rotWithShape="1">
          <a:blip r:embed="rId3">
            <a:alphaModFix amt="40000"/>
            <a:extLst>
              <a:ext uri="{BEBA8EAE-BF5A-486C-A8C5-ECC9F3942E4B}">
                <a14:imgProps xmlns:a14="http://schemas.microsoft.com/office/drawing/2010/main">
                  <a14:imgLayer r:embed="rId4">
                    <a14:imgEffect>
                      <a14:backgroundRemoval t="10000" b="96744" l="10000" r="92907">
                        <a14:foregroundMark x1="92907" y1="67093" x2="92907" y2="67093"/>
                        <a14:foregroundMark x1="69070" y1="95000" x2="69070" y2="95000"/>
                        <a14:foregroundMark x1="67791" y1="96744" x2="67791" y2="96744"/>
                      </a14:backgroundRemoval>
                    </a14:imgEffect>
                  </a14:imgLayer>
                </a14:imgProps>
              </a:ext>
              <a:ext uri="{28A0092B-C50C-407E-A947-70E740481C1C}">
                <a14:useLocalDpi xmlns:a14="http://schemas.microsoft.com/office/drawing/2010/main" val="0"/>
              </a:ext>
            </a:extLst>
          </a:blip>
          <a:srcRect l="9187" t="10482" r="5301" b="18844"/>
          <a:stretch/>
        </p:blipFill>
        <p:spPr bwMode="auto">
          <a:xfrm>
            <a:off x="0" y="390275"/>
            <a:ext cx="6915150" cy="59721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limate And Weather Vector Icons. Royalty-Free Stock Image - Storyblocks">
            <a:extLst>
              <a:ext uri="{FF2B5EF4-FFF2-40B4-BE49-F238E27FC236}">
                <a16:creationId xmlns:a16="http://schemas.microsoft.com/office/drawing/2014/main" id="{635ADAA2-3EF9-451F-950D-C4F23CE0FE8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2372" t="-1" r="10243" b="54167"/>
          <a:stretch/>
        </p:blipFill>
        <p:spPr bwMode="auto">
          <a:xfrm>
            <a:off x="6226167" y="0"/>
            <a:ext cx="5962785" cy="314325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95FE3C8-8779-4328-81F5-6B38A83C891A}"/>
              </a:ext>
            </a:extLst>
          </p:cNvPr>
          <p:cNvSpPr txBox="1"/>
          <p:nvPr/>
        </p:nvSpPr>
        <p:spPr>
          <a:xfrm>
            <a:off x="5093592" y="3356812"/>
            <a:ext cx="7354534" cy="2782300"/>
          </a:xfrm>
          <a:prstGeom prst="rect">
            <a:avLst/>
          </a:prstGeom>
          <a:noFill/>
        </p:spPr>
        <p:txBody>
          <a:bodyPr wrap="square">
            <a:spAutoFit/>
          </a:bodyPr>
          <a:lstStyle/>
          <a:p>
            <a:pPr indent="180340" algn="ctr">
              <a:lnSpc>
                <a:spcPct val="115000"/>
              </a:lnSpc>
            </a:pPr>
            <a:r>
              <a:rPr lang="en-US" sz="4400" b="1" kern="1400" spc="-5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BÀI</a:t>
            </a:r>
            <a:r>
              <a:rPr lang="vi-VN" sz="4400" b="1" kern="1400" spc="-5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16</a:t>
            </a:r>
          </a:p>
          <a:p>
            <a:pPr indent="180340" algn="ctr">
              <a:lnSpc>
                <a:spcPct val="115000"/>
              </a:lnSpc>
            </a:pPr>
            <a:r>
              <a:rPr lang="vi-VN" sz="5400" b="1" kern="1400" spc="-5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NHIỆT ĐỘ KHÔNG KHÍ. MÂY VÀ MƯA</a:t>
            </a:r>
          </a:p>
        </p:txBody>
      </p:sp>
    </p:spTree>
    <p:extLst>
      <p:ext uri="{BB962C8B-B14F-4D97-AF65-F5344CB8AC3E}">
        <p14:creationId xmlns:p14="http://schemas.microsoft.com/office/powerpoint/2010/main" val="19854428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728CA59-B03B-40C8-96F5-69275D159838}"/>
              </a:ext>
            </a:extLst>
          </p:cNvPr>
          <p:cNvCxnSpPr>
            <a:cxnSpLocks/>
          </p:cNvCxnSpPr>
          <p:nvPr/>
        </p:nvCxnSpPr>
        <p:spPr>
          <a:xfrm flipV="1">
            <a:off x="0" y="1839764"/>
            <a:ext cx="12192000" cy="9389"/>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2" descr="navocado-task-badges-legal-task-icons-smaller | Icon, Task, Icon collection">
            <a:extLst>
              <a:ext uri="{FF2B5EF4-FFF2-40B4-BE49-F238E27FC236}">
                <a16:creationId xmlns:a16="http://schemas.microsoft.com/office/drawing/2014/main" id="{57F6C0D9-41A7-406C-A7C8-4F9489DE6A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7654" t="79227" b="1915"/>
          <a:stretch/>
        </p:blipFill>
        <p:spPr bwMode="auto">
          <a:xfrm>
            <a:off x="9355467" y="5586412"/>
            <a:ext cx="1221310" cy="115728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7">
            <a:extLst>
              <a:ext uri="{FF2B5EF4-FFF2-40B4-BE49-F238E27FC236}">
                <a16:creationId xmlns:a16="http://schemas.microsoft.com/office/drawing/2014/main" id="{A4D3335F-552E-4CDF-992F-EFE0E355DE5F}"/>
              </a:ext>
            </a:extLst>
          </p:cNvPr>
          <p:cNvSpPr/>
          <p:nvPr/>
        </p:nvSpPr>
        <p:spPr>
          <a:xfrm>
            <a:off x="4022720" y="1974002"/>
            <a:ext cx="3179548" cy="988388"/>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Xem</a:t>
            </a:r>
            <a:r>
              <a:rPr lang="en-US" sz="2800" b="1" dirty="0">
                <a:solidFill>
                  <a:schemeClr val="tx1"/>
                </a:solidFill>
                <a:latin typeface="Times New Roman" panose="02020603050405020304" pitchFamily="18" charset="0"/>
                <a:cs typeface="Times New Roman" panose="02020603050405020304" pitchFamily="18" charset="0"/>
              </a:rPr>
              <a:t> video, </a:t>
            </a:r>
            <a:r>
              <a:rPr lang="en-US" sz="2800" b="1" dirty="0" err="1">
                <a:solidFill>
                  <a:schemeClr val="tx1"/>
                </a:solidFill>
                <a:latin typeface="Times New Roman" panose="02020603050405020304" pitchFamily="18" charset="0"/>
                <a:cs typeface="Times New Roman" panose="02020603050405020304" pitchFamily="18" charset="0"/>
              </a:rPr>
              <a:t>trả</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lời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câu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hỏi</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9C8CB8A0-CA76-4A71-B990-0741CE8ED4AB}"/>
              </a:ext>
            </a:extLst>
          </p:cNvPr>
          <p:cNvSpPr/>
          <p:nvPr/>
        </p:nvSpPr>
        <p:spPr>
          <a:xfrm>
            <a:off x="364239" y="1961379"/>
            <a:ext cx="2781517" cy="979503"/>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Hoạt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động</a:t>
            </a:r>
            <a:r>
              <a:rPr lang="en-US" sz="2800" b="1" dirty="0">
                <a:solidFill>
                  <a:schemeClr val="tx1"/>
                </a:solidFill>
                <a:latin typeface="Times New Roman" panose="02020603050405020304" pitchFamily="18" charset="0"/>
                <a:cs typeface="Times New Roman" panose="02020603050405020304" pitchFamily="18" charset="0"/>
              </a:rPr>
              <a:t>: </a:t>
            </a:r>
          </a:p>
          <a:p>
            <a:pPr algn="ctr"/>
            <a:r>
              <a:rPr lang="en-US" sz="2800" b="1" dirty="0">
                <a:solidFill>
                  <a:schemeClr val="tx1"/>
                </a:solidFill>
                <a:latin typeface="Times New Roman" panose="02020603050405020304" pitchFamily="18" charset="0"/>
                <a:cs typeface="Times New Roman" panose="02020603050405020304" pitchFamily="18" charset="0"/>
              </a:rPr>
              <a:t>4 NHÓM</a:t>
            </a:r>
          </a:p>
        </p:txBody>
      </p:sp>
      <p:sp>
        <p:nvSpPr>
          <p:cNvPr id="9" name="Rectangle: Rounded Corners 7">
            <a:extLst>
              <a:ext uri="{FF2B5EF4-FFF2-40B4-BE49-F238E27FC236}">
                <a16:creationId xmlns:a16="http://schemas.microsoft.com/office/drawing/2014/main" id="{B432C21E-9A7F-4050-AED6-59BB3D9AD486}"/>
              </a:ext>
            </a:extLst>
          </p:cNvPr>
          <p:cNvSpPr/>
          <p:nvPr/>
        </p:nvSpPr>
        <p:spPr>
          <a:xfrm>
            <a:off x="364239" y="4512972"/>
            <a:ext cx="2781517" cy="1060350"/>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Thời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gian</a:t>
            </a:r>
            <a:r>
              <a:rPr lang="en-US" sz="2800" b="1" dirty="0">
                <a:solidFill>
                  <a:schemeClr val="tx1"/>
                </a:solidFill>
                <a:latin typeface="Times New Roman" panose="02020603050405020304" pitchFamily="18" charset="0"/>
                <a:cs typeface="Times New Roman" panose="02020603050405020304" pitchFamily="18" charset="0"/>
              </a:rPr>
              <a:t>: 5 </a:t>
            </a:r>
            <a:r>
              <a:rPr lang="en-US" sz="2800" b="1" dirty="0" err="1">
                <a:solidFill>
                  <a:schemeClr val="tx1"/>
                </a:solidFill>
                <a:latin typeface="Times New Roman" panose="02020603050405020304" pitchFamily="18" charset="0"/>
                <a:cs typeface="Times New Roman" panose="02020603050405020304" pitchFamily="18" charset="0"/>
              </a:rPr>
              <a:t>phút</a:t>
            </a:r>
            <a:endParaRPr lang="en-US" sz="2800" b="1" dirty="0">
              <a:solidFill>
                <a:schemeClr val="tx1"/>
              </a:solidFill>
              <a:latin typeface="Times New Roman" panose="02020603050405020304" pitchFamily="18" charset="0"/>
              <a:cs typeface="Times New Roman" panose="02020603050405020304" pitchFamily="18" charset="0"/>
            </a:endParaRPr>
          </a:p>
        </p:txBody>
      </p:sp>
      <p:pic>
        <p:nvPicPr>
          <p:cNvPr id="10" name="Picture 8" descr="Hình ảnh Đồng Hồ Báo Thức Biểu Tượng, đồng Hồ Clipart, Đồng Hồ Biểu Tượng,  Biểu Tượng Báo động Vector và PNG với nền trong suốt để tải xuống miễn phí">
            <a:extLst>
              <a:ext uri="{FF2B5EF4-FFF2-40B4-BE49-F238E27FC236}">
                <a16:creationId xmlns:a16="http://schemas.microsoft.com/office/drawing/2014/main" id="{46806270-5D88-4001-8AB3-074AC6A1C02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198" t="8932" r="15052" b="9818"/>
          <a:stretch/>
        </p:blipFill>
        <p:spPr bwMode="auto">
          <a:xfrm>
            <a:off x="1254073" y="5661512"/>
            <a:ext cx="1001848" cy="118400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7">
            <a:extLst>
              <a:ext uri="{FF2B5EF4-FFF2-40B4-BE49-F238E27FC236}">
                <a16:creationId xmlns:a16="http://schemas.microsoft.com/office/drawing/2014/main" id="{9E46F414-D987-4FF1-BCCF-2221F9B0392E}"/>
              </a:ext>
            </a:extLst>
          </p:cNvPr>
          <p:cNvSpPr/>
          <p:nvPr/>
        </p:nvSpPr>
        <p:spPr>
          <a:xfrm>
            <a:off x="4055445" y="4450679"/>
            <a:ext cx="3103949" cy="1135734"/>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Hết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giờ</a:t>
            </a:r>
            <a:r>
              <a:rPr lang="en-US" sz="2800" b="1" dirty="0">
                <a:solidFill>
                  <a:schemeClr val="tx1"/>
                </a:solidFill>
                <a:latin typeface="Times New Roman" panose="02020603050405020304" pitchFamily="18" charset="0"/>
                <a:cs typeface="Times New Roman" panose="02020603050405020304" pitchFamily="18" charset="0"/>
              </a:rPr>
              <a:t>, HS </a:t>
            </a:r>
            <a:r>
              <a:rPr lang="en-US" sz="2800" b="1" dirty="0" err="1">
                <a:solidFill>
                  <a:schemeClr val="tx1"/>
                </a:solidFill>
                <a:latin typeface="Times New Roman" panose="02020603050405020304" pitchFamily="18" charset="0"/>
                <a:cs typeface="Times New Roman" panose="02020603050405020304" pitchFamily="18" charset="0"/>
              </a:rPr>
              <a:t>xung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phong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trả</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lời</a:t>
            </a:r>
            <a:endParaRPr lang="en-US" sz="2800" b="1" dirty="0">
              <a:solidFill>
                <a:schemeClr val="tx1"/>
              </a:solidFill>
              <a:latin typeface="Times New Roman" panose="02020603050405020304" pitchFamily="18" charset="0"/>
              <a:cs typeface="Times New Roman" panose="02020603050405020304" pitchFamily="18" charset="0"/>
            </a:endParaRPr>
          </a:p>
        </p:txBody>
      </p:sp>
      <p:pic>
        <p:nvPicPr>
          <p:cNvPr id="12" name="Picture 8" descr="Máy Tính Biểu Tượng Trình Bày Biểu Tượng Tải - trình bày biểu tượng png tải  về - Miễn phí trong suốt Văn Bản png Tải về.">
            <a:extLst>
              <a:ext uri="{FF2B5EF4-FFF2-40B4-BE49-F238E27FC236}">
                <a16:creationId xmlns:a16="http://schemas.microsoft.com/office/drawing/2014/main" id="{6DE03DF3-6D33-4333-8FEF-754D0E4DD43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4792" l="10000" r="90000">
                        <a14:foregroundMark x1="34222" y1="18750" x2="34222" y2="18750"/>
                        <a14:foregroundMark x1="30889" y1="92292" x2="31444" y2="91250"/>
                        <a14:foregroundMark x1="39889" y1="94792" x2="39889" y2="94792"/>
                      </a14:backgroundRemoval>
                    </a14:imgEffect>
                  </a14:imgLayer>
                </a14:imgProps>
              </a:ext>
              <a:ext uri="{28A0092B-C50C-407E-A947-70E740481C1C}">
                <a14:useLocalDpi xmlns:a14="http://schemas.microsoft.com/office/drawing/2010/main" val="0"/>
              </a:ext>
            </a:extLst>
          </a:blip>
          <a:srcRect l="23197" r="22650"/>
          <a:stretch/>
        </p:blipFill>
        <p:spPr bwMode="auto">
          <a:xfrm>
            <a:off x="5087545" y="5573322"/>
            <a:ext cx="1381311" cy="136038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Play Icons Button Youtube Subscribe Computer - Play Video - Free  Transparent PNG Download - PNGkey">
            <a:extLst>
              <a:ext uri="{FF2B5EF4-FFF2-40B4-BE49-F238E27FC236}">
                <a16:creationId xmlns:a16="http://schemas.microsoft.com/office/drawing/2014/main" id="{C305EBA5-A75B-4BCC-9EC2-CD7018F5FE7A}"/>
              </a:ext>
            </a:extLst>
          </p:cNvPr>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8192" b="92736" l="244" r="95488">
                        <a14:foregroundMark x1="18293" y1="49150" x2="18293" y2="49150"/>
                        <a14:foregroundMark x1="14146" y1="77898" x2="66463" y2="81762"/>
                        <a14:foregroundMark x1="66463" y1="81762" x2="77195" y2="74189"/>
                        <a14:foregroundMark x1="77195" y1="74189" x2="78171" y2="71252"/>
                        <a14:foregroundMark x1="71951" y1="12210" x2="92683" y2="24420"/>
                        <a14:foregroundMark x1="92683" y1="24420" x2="92805" y2="24730"/>
                        <a14:foregroundMark x1="91707" y1="33849" x2="88902" y2="74961"/>
                        <a14:foregroundMark x1="88902" y1="74961" x2="88902" y2="74961"/>
                        <a14:foregroundMark x1="93659" y1="41422" x2="90122" y2="71252"/>
                        <a14:foregroundMark x1="90122" y1="71252" x2="91707" y2="65842"/>
                        <a14:foregroundMark x1="95000" y1="38485" x2="95488" y2="49304"/>
                        <a14:foregroundMark x1="95122" y1="38022" x2="69268" y2="14838"/>
                        <a14:foregroundMark x1="69268" y1="14838" x2="68293" y2="13138"/>
                        <a14:foregroundMark x1="68171" y1="10510" x2="53780" y2="8346"/>
                        <a14:foregroundMark x1="7073" y1="23802" x2="244" y2="76352"/>
                        <a14:foregroundMark x1="244" y1="76352" x2="610" y2="72643"/>
                        <a14:foregroundMark x1="5488" y1="34003" x2="9268" y2="59505"/>
                        <a14:foregroundMark x1="9268" y1="59505" x2="18293" y2="69397"/>
                        <a14:foregroundMark x1="18293" y1="69397" x2="27927" y2="65842"/>
                        <a14:foregroundMark x1="28537" y1="91808" x2="54146" y2="92736"/>
                        <a14:foregroundMark x1="54146" y1="92736" x2="61463" y2="91808"/>
                      </a14:backgroundRemoval>
                    </a14:imgEffect>
                  </a14:imgLayer>
                </a14:imgProps>
              </a:ext>
              <a:ext uri="{28A0092B-C50C-407E-A947-70E740481C1C}">
                <a14:useLocalDpi xmlns:a14="http://schemas.microsoft.com/office/drawing/2010/main" val="0"/>
              </a:ext>
            </a:extLst>
          </a:blip>
          <a:srcRect/>
          <a:stretch>
            <a:fillRect/>
          </a:stretch>
        </p:blipFill>
        <p:spPr bwMode="auto">
          <a:xfrm>
            <a:off x="4895837" y="2994601"/>
            <a:ext cx="1764729" cy="1392415"/>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7">
            <a:extLst>
              <a:ext uri="{FF2B5EF4-FFF2-40B4-BE49-F238E27FC236}">
                <a16:creationId xmlns:a16="http://schemas.microsoft.com/office/drawing/2014/main" id="{0B7A0CA0-E3CC-4B68-AE9F-5543EFEF3910}"/>
              </a:ext>
            </a:extLst>
          </p:cNvPr>
          <p:cNvSpPr/>
          <p:nvPr/>
        </p:nvSpPr>
        <p:spPr>
          <a:xfrm>
            <a:off x="8237089" y="1974002"/>
            <a:ext cx="3179548" cy="988388"/>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Trình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bày</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viết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vào</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giấy</a:t>
            </a:r>
            <a:r>
              <a:rPr lang="en-US" sz="2800" b="1" dirty="0">
                <a:solidFill>
                  <a:schemeClr val="tx1"/>
                </a:solidFill>
                <a:latin typeface="Times New Roman" panose="02020603050405020304" pitchFamily="18" charset="0"/>
                <a:cs typeface="Times New Roman" panose="02020603050405020304" pitchFamily="18" charset="0"/>
              </a:rPr>
              <a:t> note</a:t>
            </a:r>
          </a:p>
        </p:txBody>
      </p:sp>
      <p:sp>
        <p:nvSpPr>
          <p:cNvPr id="26" name="Rectangle: Rounded Corners 7">
            <a:extLst>
              <a:ext uri="{FF2B5EF4-FFF2-40B4-BE49-F238E27FC236}">
                <a16:creationId xmlns:a16="http://schemas.microsoft.com/office/drawing/2014/main" id="{DC4B791B-8ADC-4F9A-BB62-72AE021CFF06}"/>
              </a:ext>
            </a:extLst>
          </p:cNvPr>
          <p:cNvSpPr/>
          <p:nvPr/>
        </p:nvSpPr>
        <p:spPr>
          <a:xfrm>
            <a:off x="8239581" y="4460163"/>
            <a:ext cx="3179548" cy="1113160"/>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Mỗi</a:t>
            </a:r>
            <a:r>
              <a:rPr lang="en-US" sz="2800" b="1" dirty="0">
                <a:solidFill>
                  <a:schemeClr val="tx1"/>
                </a:solidFill>
                <a:latin typeface="Times New Roman" panose="02020603050405020304" pitchFamily="18" charset="0"/>
                <a:cs typeface="Times New Roman" panose="02020603050405020304" pitchFamily="18" charset="0"/>
              </a:rPr>
              <a:t> ý </a:t>
            </a:r>
            <a:r>
              <a:rPr lang="en-US" sz="2800" b="1" dirty="0" err="1">
                <a:solidFill>
                  <a:schemeClr val="tx1"/>
                </a:solidFill>
                <a:latin typeface="Times New Roman" panose="02020603050405020304" pitchFamily="18" charset="0"/>
                <a:cs typeface="Times New Roman" panose="02020603050405020304" pitchFamily="18" charset="0"/>
              </a:rPr>
              <a:t>đúng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nhóm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được</a:t>
            </a:r>
            <a:r>
              <a:rPr lang="en-US" sz="2800" b="1" dirty="0">
                <a:solidFill>
                  <a:schemeClr val="tx1"/>
                </a:solidFill>
                <a:latin typeface="Times New Roman" panose="02020603050405020304" pitchFamily="18" charset="0"/>
                <a:cs typeface="Times New Roman" panose="02020603050405020304" pitchFamily="18" charset="0"/>
              </a:rPr>
              <a:t> 1 </a:t>
            </a:r>
            <a:r>
              <a:rPr lang="en-US" sz="2800" b="1" dirty="0" err="1">
                <a:solidFill>
                  <a:schemeClr val="tx1"/>
                </a:solidFill>
                <a:latin typeface="Times New Roman" panose="02020603050405020304" pitchFamily="18" charset="0"/>
                <a:cs typeface="Times New Roman" panose="02020603050405020304" pitchFamily="18" charset="0"/>
              </a:rPr>
              <a:t>điểm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cộng</a:t>
            </a:r>
            <a:r>
              <a:rPr lang="en-US" sz="2800" b="1" dirty="0">
                <a:solidFill>
                  <a:schemeClr val="tx1"/>
                </a:solidFill>
                <a:latin typeface="Times New Roman" panose="02020603050405020304" pitchFamily="18" charset="0"/>
                <a:cs typeface="Times New Roman" panose="02020603050405020304" pitchFamily="18" charset="0"/>
              </a:rPr>
              <a:t> </a:t>
            </a:r>
          </a:p>
        </p:txBody>
      </p:sp>
      <p:pic>
        <p:nvPicPr>
          <p:cNvPr id="27" name="Picture 10" descr="ivyachievement - Luyện thi đại học mỹ, hỗ trợ thi tuyển đại học, trường nội  trú tại Mỹ">
            <a:extLst>
              <a:ext uri="{FF2B5EF4-FFF2-40B4-BE49-F238E27FC236}">
                <a16:creationId xmlns:a16="http://schemas.microsoft.com/office/drawing/2014/main" id="{3989AEFE-974B-478E-8EFE-5BDD0E4FE256}"/>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9154087" y="3072917"/>
            <a:ext cx="1345551" cy="1345551"/>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SlideShare Computer Icons Presentation slide, icon, orange, presentation,  logo png | PNGWing">
            <a:extLst>
              <a:ext uri="{FF2B5EF4-FFF2-40B4-BE49-F238E27FC236}">
                <a16:creationId xmlns:a16="http://schemas.microsoft.com/office/drawing/2014/main" id="{D6FA706C-1528-49BE-967B-3327ADADAC4B}"/>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8333" r="90556">
                        <a14:foregroundMark x1="35833" y1="77222" x2="35833" y2="77222"/>
                        <a14:foregroundMark x1="43611" y1="44444" x2="43611" y2="44444"/>
                        <a14:foregroundMark x1="64722" y1="40556" x2="64722" y2="40556"/>
                        <a14:foregroundMark x1="90556" y1="45556" x2="90556" y2="45556"/>
                        <a14:foregroundMark x1="8333" y1="46389" x2="8333" y2="46389"/>
                      </a14:backgroundRemoval>
                    </a14:imgEffect>
                  </a14:imgLayer>
                </a14:imgProps>
              </a:ext>
              <a:ext uri="{28A0092B-C50C-407E-A947-70E740481C1C}">
                <a14:useLocalDpi xmlns:a14="http://schemas.microsoft.com/office/drawing/2010/main" val="0"/>
              </a:ext>
            </a:extLst>
          </a:blip>
          <a:srcRect t="9838" b="8669"/>
          <a:stretch/>
        </p:blipFill>
        <p:spPr bwMode="auto">
          <a:xfrm>
            <a:off x="637588" y="2980343"/>
            <a:ext cx="1764729" cy="1438125"/>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D05D5E41-67EC-4348-A9D0-49AF4D118873}"/>
              </a:ext>
            </a:extLst>
          </p:cNvPr>
          <p:cNvGrpSpPr/>
          <p:nvPr/>
        </p:nvGrpSpPr>
        <p:grpSpPr>
          <a:xfrm>
            <a:off x="1643389" y="41955"/>
            <a:ext cx="9169403" cy="1132560"/>
            <a:chOff x="287662" y="53461"/>
            <a:chExt cx="9169403" cy="1132560"/>
          </a:xfrm>
        </p:grpSpPr>
        <p:sp>
          <p:nvSpPr>
            <p:cNvPr id="19" name="Rectangle 18">
              <a:extLst>
                <a:ext uri="{FF2B5EF4-FFF2-40B4-BE49-F238E27FC236}">
                  <a16:creationId xmlns:a16="http://schemas.microsoft.com/office/drawing/2014/main" id="{811A0B4B-DAAA-41E7-BB47-BCC17608E29F}"/>
                </a:ext>
              </a:extLst>
            </p:cNvPr>
            <p:cNvSpPr/>
            <p:nvPr/>
          </p:nvSpPr>
          <p:spPr>
            <a:xfrm>
              <a:off x="682170" y="91488"/>
              <a:ext cx="8774895" cy="1015663"/>
            </a:xfrm>
            <a:prstGeom prst="rect">
              <a:avLst/>
            </a:prstGeom>
            <a:solidFill>
              <a:srgbClr val="2B8D3A"/>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48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1. </a:t>
              </a:r>
              <a:r>
                <a:rPr lang="en-US" sz="48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NHIỆT ĐỘ KHÔNG KHÍ</a:t>
              </a:r>
              <a:endParaRPr lang="en-US" sz="44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pic>
          <p:nvPicPr>
            <p:cNvPr id="20" name="Picture 10" descr="Climate And Weather Vector Icons. Royalty-Free Stock Image - Storyblocks">
              <a:extLst>
                <a:ext uri="{FF2B5EF4-FFF2-40B4-BE49-F238E27FC236}">
                  <a16:creationId xmlns:a16="http://schemas.microsoft.com/office/drawing/2014/main" id="{D536C601-F15E-44D3-B739-D705F7CF7DD3}"/>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sharpenSoften amount="50000"/>
                      </a14:imgEffect>
                    </a14:imgLayer>
                  </a14:imgProps>
                </a:ext>
                <a:ext uri="{28A0092B-C50C-407E-A947-70E740481C1C}">
                  <a14:useLocalDpi xmlns:a14="http://schemas.microsoft.com/office/drawing/2010/main" val="0"/>
                </a:ext>
              </a:extLst>
            </a:blip>
            <a:srcRect l="67264" r="1763" b="53143"/>
            <a:stretch/>
          </p:blipFill>
          <p:spPr bwMode="auto">
            <a:xfrm>
              <a:off x="287662" y="53461"/>
              <a:ext cx="1132561" cy="113256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sp>
        <p:nvSpPr>
          <p:cNvPr id="21" name="Rectangle: Rounded Corners 7">
            <a:extLst>
              <a:ext uri="{FF2B5EF4-FFF2-40B4-BE49-F238E27FC236}">
                <a16:creationId xmlns:a16="http://schemas.microsoft.com/office/drawing/2014/main" id="{9C8CB8A0-CA76-4A71-B990-0741CE8ED4AB}"/>
              </a:ext>
            </a:extLst>
          </p:cNvPr>
          <p:cNvSpPr/>
          <p:nvPr/>
        </p:nvSpPr>
        <p:spPr>
          <a:xfrm>
            <a:off x="0" y="1129599"/>
            <a:ext cx="12192000" cy="651197"/>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C00000"/>
                </a:solidFill>
                <a:latin typeface="Times New Roman" panose="02020603050405020304" pitchFamily="18" charset="0"/>
                <a:cs typeface="Times New Roman" panose="02020603050405020304" pitchFamily="18" charset="0"/>
              </a:rPr>
              <a:t>a</a:t>
            </a:r>
            <a:r>
              <a:rPr lang="en-US" sz="3200" b="1" dirty="0">
                <a:solidFill>
                  <a:srgbClr val="C00000"/>
                </a:solidFill>
                <a:latin typeface="Times New Roman" panose="02020603050405020304" pitchFamily="18" charset="0"/>
                <a:cs typeface="Times New Roman" panose="02020603050405020304" pitchFamily="18" charset="0"/>
              </a:rPr>
              <a:t>. NHIỆT ĐỘ KHÔNG KHÍ VÀ CÁCH SỬ DỤNG NHIỆT KẾ</a:t>
            </a:r>
          </a:p>
        </p:txBody>
      </p:sp>
    </p:spTree>
    <p:extLst>
      <p:ext uri="{BB962C8B-B14F-4D97-AF65-F5344CB8AC3E}">
        <p14:creationId xmlns:p14="http://schemas.microsoft.com/office/powerpoint/2010/main" val="4147583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Đồng hồ đếm ngược 5 phút - 5 Minutes">
            <a:hlinkClick r:id="" action="ppaction://media"/>
            <a:extLst>
              <a:ext uri="{FF2B5EF4-FFF2-40B4-BE49-F238E27FC236}">
                <a16:creationId xmlns:a16="http://schemas.microsoft.com/office/drawing/2014/main" id="{DC8E0C72-B161-4123-A71A-7874650AAA1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471774" y="4990724"/>
            <a:ext cx="2382367" cy="1614318"/>
          </a:xfrm>
          <a:prstGeom prst="rect">
            <a:avLst/>
          </a:prstGeom>
        </p:spPr>
      </p:pic>
      <p:sp>
        <p:nvSpPr>
          <p:cNvPr id="20" name="Rectangle: Rounded Corners 7">
            <a:extLst>
              <a:ext uri="{FF2B5EF4-FFF2-40B4-BE49-F238E27FC236}">
                <a16:creationId xmlns:a16="http://schemas.microsoft.com/office/drawing/2014/main" id="{09CD7DA3-870E-45AC-9BA5-014F990F81AD}"/>
              </a:ext>
            </a:extLst>
          </p:cNvPr>
          <p:cNvSpPr/>
          <p:nvPr/>
        </p:nvSpPr>
        <p:spPr>
          <a:xfrm>
            <a:off x="128587" y="1425583"/>
            <a:ext cx="4398441" cy="3375017"/>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rgbClr val="C00000"/>
                </a:solidFill>
                <a:latin typeface="Times New Roman" panose="02020603050405020304" pitchFamily="18" charset="0"/>
                <a:cs typeface="Times New Roman" panose="02020603050405020304" pitchFamily="18" charset="0"/>
              </a:rPr>
              <a:t>1. Lều khí tượng có đặc điểm như thế nào?	</a:t>
            </a:r>
          </a:p>
          <a:p>
            <a:pPr algn="just"/>
            <a:r>
              <a:rPr lang="vi-VN" sz="2400" b="1" dirty="0">
                <a:solidFill>
                  <a:schemeClr val="tx1"/>
                </a:solidFill>
                <a:latin typeface="Times New Roman" panose="02020603050405020304" pitchFamily="18" charset="0"/>
                <a:cs typeface="Times New Roman" panose="02020603050405020304" pitchFamily="18" charset="0"/>
              </a:rPr>
              <a:t>2. Tại sao nhiệt kế lại được đặt trong lều khí tượng?	</a:t>
            </a:r>
          </a:p>
          <a:p>
            <a:pPr algn="just"/>
            <a:r>
              <a:rPr lang="vi-VN" sz="2400" b="1" dirty="0">
                <a:solidFill>
                  <a:srgbClr val="0070C0"/>
                </a:solidFill>
                <a:latin typeface="Times New Roman" panose="02020603050405020304" pitchFamily="18" charset="0"/>
                <a:cs typeface="Times New Roman" panose="02020603050405020304" pitchFamily="18" charset="0"/>
              </a:rPr>
              <a:t>3. Cần chọn vị trí đặt lều khí tượng như thế nào? Vì sao?	</a:t>
            </a:r>
          </a:p>
          <a:p>
            <a:pPr algn="just"/>
            <a:r>
              <a:rPr lang="vi-VN" sz="2400" b="1" dirty="0">
                <a:solidFill>
                  <a:srgbClr val="2B8D3A"/>
                </a:solidFill>
                <a:latin typeface="Times New Roman" panose="02020603050405020304" pitchFamily="18" charset="0"/>
                <a:cs typeface="Times New Roman" panose="02020603050405020304" pitchFamily="18" charset="0"/>
              </a:rPr>
              <a:t>4. Nhiệt kế thường được đặt ở độ cao bao nhiêu so với mặt đất? Tại sao?</a:t>
            </a:r>
            <a:r>
              <a:rPr lang="vi-VN" sz="2400" b="1" dirty="0">
                <a:solidFill>
                  <a:schemeClr val="tx1"/>
                </a:solidFill>
                <a:latin typeface="Times New Roman" panose="02020603050405020304" pitchFamily="18" charset="0"/>
                <a:cs typeface="Times New Roman" panose="02020603050405020304" pitchFamily="18" charset="0"/>
              </a:rPr>
              <a:t>	</a:t>
            </a:r>
          </a:p>
        </p:txBody>
      </p:sp>
      <p:grpSp>
        <p:nvGrpSpPr>
          <p:cNvPr id="21" name="Group 20">
            <a:extLst>
              <a:ext uri="{FF2B5EF4-FFF2-40B4-BE49-F238E27FC236}">
                <a16:creationId xmlns:a16="http://schemas.microsoft.com/office/drawing/2014/main" id="{819623F1-7523-499F-8A9A-2C27BBF03496}"/>
              </a:ext>
            </a:extLst>
          </p:cNvPr>
          <p:cNvGrpSpPr/>
          <p:nvPr/>
        </p:nvGrpSpPr>
        <p:grpSpPr>
          <a:xfrm>
            <a:off x="928026" y="737968"/>
            <a:ext cx="2799562" cy="615047"/>
            <a:chOff x="8374682" y="561751"/>
            <a:chExt cx="2799562" cy="687615"/>
          </a:xfrm>
        </p:grpSpPr>
        <p:sp>
          <p:nvSpPr>
            <p:cNvPr id="22" name="Lưu đồ: Điểm Kết Thúc 150">
              <a:extLst>
                <a:ext uri="{FF2B5EF4-FFF2-40B4-BE49-F238E27FC236}">
                  <a16:creationId xmlns:a16="http://schemas.microsoft.com/office/drawing/2014/main" id="{7A1AF202-CE05-4C33-8C71-238EDE88F3D1}"/>
                </a:ext>
              </a:extLst>
            </p:cNvPr>
            <p:cNvSpPr/>
            <p:nvPr/>
          </p:nvSpPr>
          <p:spPr>
            <a:xfrm>
              <a:off x="8517557" y="660472"/>
              <a:ext cx="2656687" cy="529591"/>
            </a:xfrm>
            <a:prstGeom prst="flowChartTerminator">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hỏi</a:t>
              </a:r>
              <a:endParaRPr lang="en-US" sz="3200" dirty="0">
                <a:latin typeface="Times New Roman" panose="02020603050405020304" pitchFamily="18" charset="0"/>
                <a:cs typeface="Times New Roman" panose="02020603050405020304" pitchFamily="18" charset="0"/>
              </a:endParaRPr>
            </a:p>
          </p:txBody>
        </p:sp>
        <p:pic>
          <p:nvPicPr>
            <p:cNvPr id="24" name="Picture 2" descr="question mark icon png PNG image with transparent background | TOPpng">
              <a:extLst>
                <a:ext uri="{FF2B5EF4-FFF2-40B4-BE49-F238E27FC236}">
                  <a16:creationId xmlns:a16="http://schemas.microsoft.com/office/drawing/2014/main" id="{C87F20E0-0707-4EFB-AF3A-48AB3887625A}"/>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2212" b="97672" l="1667" r="99048">
                          <a14:foregroundMark x1="3810" y1="47846" x2="3333" y2="44587"/>
                          <a14:foregroundMark x1="9048" y1="36205" x2="11310" y2="29569"/>
                          <a14:foregroundMark x1="13810" y1="24447" x2="13810" y2="24447"/>
                          <a14:foregroundMark x1="37500" y1="7916" x2="37500" y2="7916"/>
                          <a14:foregroundMark x1="42619" y1="6054" x2="42619" y2="6054"/>
                          <a14:foregroundMark x1="50119" y1="5588" x2="50119" y2="5588"/>
                          <a14:foregroundMark x1="52619" y1="5588" x2="52619" y2="5588"/>
                          <a14:foregroundMark x1="93095" y1="47497" x2="93095" y2="47497"/>
                          <a14:foregroundMark x1="95238" y1="52619" x2="95238" y2="53201"/>
                          <a14:foregroundMark x1="91310" y1="62631" x2="87262" y2="71711"/>
                          <a14:foregroundMark x1="87262" y1="71711" x2="87262" y2="71711"/>
                          <a14:foregroundMark x1="79762" y1="80675" x2="79762" y2="80675"/>
                          <a14:foregroundMark x1="74524" y1="84168" x2="74524" y2="84168"/>
                          <a14:foregroundMark x1="71548" y1="85681" x2="66667" y2="87893"/>
                          <a14:foregroundMark x1="63810" y1="88475" x2="63810" y2="88475"/>
                          <a14:foregroundMark x1="64405" y1="88941" x2="64405" y2="88941"/>
                          <a14:foregroundMark x1="65000" y1="89057" x2="65000" y2="89057"/>
                          <a14:foregroundMark x1="82262" y1="83935" x2="82262" y2="83935"/>
                          <a14:foregroundMark x1="82262" y1="83935" x2="81429" y2="83935"/>
                          <a14:foregroundMark x1="71310" y1="87660" x2="71310" y2="87660"/>
                          <a14:foregroundMark x1="69643" y1="90338" x2="69643" y2="90338"/>
                          <a14:foregroundMark x1="67976" y1="92782" x2="65833" y2="93597"/>
                          <a14:foregroundMark x1="64643" y1="94412" x2="60833" y2="95925"/>
                          <a14:foregroundMark x1="57857" y1="97555" x2="55357" y2="97672"/>
                          <a14:foregroundMark x1="55357" y1="97672" x2="55357" y2="97672"/>
                          <a14:foregroundMark x1="52500" y1="97555" x2="52500" y2="97555"/>
                          <a14:foregroundMark x1="99048" y1="52969" x2="99048" y2="52969"/>
                          <a14:foregroundMark x1="98571" y1="51804" x2="98571" y2="51804"/>
                          <a14:foregroundMark x1="51548" y1="2328" x2="51548" y2="2328"/>
                          <a14:foregroundMark x1="51548" y1="2328" x2="51548" y2="2328"/>
                          <a14:foregroundMark x1="1905" y1="56112" x2="1667" y2="55064"/>
                        </a14:backgroundRemoval>
                      </a14:imgEffect>
                    </a14:imgLayer>
                  </a14:imgProps>
                </a:ext>
                <a:ext uri="{28A0092B-C50C-407E-A947-70E740481C1C}">
                  <a14:useLocalDpi xmlns:a14="http://schemas.microsoft.com/office/drawing/2010/main" val="0"/>
                </a:ext>
              </a:extLst>
            </a:blip>
            <a:srcRect/>
            <a:stretch>
              <a:fillRect/>
            </a:stretch>
          </p:blipFill>
          <p:spPr bwMode="auto">
            <a:xfrm>
              <a:off x="8374682" y="561751"/>
              <a:ext cx="672335" cy="687615"/>
            </a:xfrm>
            <a:prstGeom prst="rect">
              <a:avLst/>
            </a:prstGeom>
            <a:noFill/>
            <a:extLst>
              <a:ext uri="{909E8E84-426E-40DD-AFC4-6F175D3DCCD1}">
                <a14:hiddenFill xmlns:a14="http://schemas.microsoft.com/office/drawing/2010/main">
                  <a:solidFill>
                    <a:srgbClr val="FFFFFF"/>
                  </a:solidFill>
                </a14:hiddenFill>
              </a:ext>
            </a:extLst>
          </p:spPr>
        </p:pic>
      </p:grpSp>
      <p:pic>
        <p:nvPicPr>
          <p:cNvPr id="30" name="Picture 2" descr="Modern Tv Icon, TFT LED Wide Screen Smart Tv Icon. Monitor Icon Stock  Vector - Illustration of equipment, isolated: 122796492">
            <a:extLst>
              <a:ext uri="{FF2B5EF4-FFF2-40B4-BE49-F238E27FC236}">
                <a16:creationId xmlns:a16="http://schemas.microsoft.com/office/drawing/2014/main" id="{CA07794C-429C-403E-8B42-C3FB32171DE2}"/>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5875" r="94000">
                        <a14:foregroundMark x1="8500" y1="70625" x2="8500" y2="70625"/>
                        <a14:foregroundMark x1="5875" y1="36750" x2="5875" y2="36750"/>
                        <a14:foregroundMark x1="6000" y1="33250" x2="6250" y2="32250"/>
                        <a14:foregroundMark x1="94000" y1="45500" x2="94000" y2="45500"/>
                      </a14:backgroundRemoval>
                    </a14:imgEffect>
                  </a14:imgLayer>
                </a14:imgProps>
              </a:ext>
              <a:ext uri="{28A0092B-C50C-407E-A947-70E740481C1C}">
                <a14:useLocalDpi xmlns:a14="http://schemas.microsoft.com/office/drawing/2010/main" val="0"/>
              </a:ext>
            </a:extLst>
          </a:blip>
          <a:srcRect l="4188" t="16827" r="3504" b="15897"/>
          <a:stretch/>
        </p:blipFill>
        <p:spPr bwMode="auto">
          <a:xfrm>
            <a:off x="4669903" y="1115475"/>
            <a:ext cx="7532233" cy="548956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Hình ảnh Đồng Hồ Báo Thức Biểu Tượng, đồng Hồ Clipart, Đồng Hồ Biểu Tượng,  Biểu Tượng Báo động Vector và PNG với nền trong suốt để tải xuống miễn phí">
            <a:extLst>
              <a:ext uri="{FF2B5EF4-FFF2-40B4-BE49-F238E27FC236}">
                <a16:creationId xmlns:a16="http://schemas.microsoft.com/office/drawing/2014/main" id="{46806270-5D88-4001-8AB3-074AC6A1C025}"/>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6198" t="8932" r="15052" b="9818"/>
          <a:stretch/>
        </p:blipFill>
        <p:spPr bwMode="auto">
          <a:xfrm>
            <a:off x="298515" y="5205882"/>
            <a:ext cx="1001848" cy="118400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7">
            <a:extLst>
              <a:ext uri="{FF2B5EF4-FFF2-40B4-BE49-F238E27FC236}">
                <a16:creationId xmlns:a16="http://schemas.microsoft.com/office/drawing/2014/main" id="{9C8CB8A0-CA76-4A71-B990-0741CE8ED4AB}"/>
              </a:ext>
            </a:extLst>
          </p:cNvPr>
          <p:cNvSpPr/>
          <p:nvPr/>
        </p:nvSpPr>
        <p:spPr>
          <a:xfrm>
            <a:off x="0" y="-15051"/>
            <a:ext cx="12192000" cy="651197"/>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C00000"/>
                </a:solidFill>
                <a:latin typeface="Times New Roman" panose="02020603050405020304" pitchFamily="18" charset="0"/>
                <a:cs typeface="Times New Roman" panose="02020603050405020304" pitchFamily="18" charset="0"/>
              </a:rPr>
              <a:t>a</a:t>
            </a:r>
            <a:r>
              <a:rPr lang="en-US" sz="3200" b="1" dirty="0">
                <a:solidFill>
                  <a:srgbClr val="C00000"/>
                </a:solidFill>
                <a:latin typeface="Times New Roman" panose="02020603050405020304" pitchFamily="18" charset="0"/>
                <a:cs typeface="Times New Roman" panose="02020603050405020304" pitchFamily="18" charset="0"/>
              </a:rPr>
              <a:t>. NHIỆT ĐỘ KHÔNG KHÍ VÀ CÁCH SỬ DỤNG NHIỆT KẾ</a:t>
            </a:r>
          </a:p>
        </p:txBody>
      </p:sp>
      <p:pic>
        <p:nvPicPr>
          <p:cNvPr id="3" name="Phương pháp đo nhiệt độ của cơ quan khí tượng - VnExpress">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3"/>
          <a:stretch>
            <a:fillRect/>
          </a:stretch>
        </p:blipFill>
        <p:spPr>
          <a:xfrm>
            <a:off x="4942498" y="1353015"/>
            <a:ext cx="6905630" cy="3884417"/>
          </a:xfrm>
          <a:prstGeom prst="rect">
            <a:avLst/>
          </a:prstGeom>
        </p:spPr>
      </p:pic>
    </p:spTree>
    <p:extLst>
      <p:ext uri="{BB962C8B-B14F-4D97-AF65-F5344CB8AC3E}">
        <p14:creationId xmlns:p14="http://schemas.microsoft.com/office/powerpoint/2010/main" val="526957506"/>
      </p:ext>
    </p:extLst>
  </p:cSld>
  <p:clrMapOvr>
    <a:masterClrMapping/>
  </p:clrMapOvr>
  <p:timing>
    <p:tnLst>
      <p:par>
        <p:cTn id="1" dur="indefinite" restart="never" nodeType="tmRoot">
          <p:childTnLst>
            <p:video>
              <p:cMediaNode vol="80000">
                <p:cTn id="2" fill="hold" display="0">
                  <p:stCondLst>
                    <p:cond delay="indefinite"/>
                  </p:stCondLst>
                </p:cTn>
                <p:tgtEl>
                  <p:spTgt spid="17"/>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3"/>
                                        </p:tgtEl>
                                      </p:cBhvr>
                                    </p:cmd>
                                  </p:childTnLst>
                                </p:cTn>
                              </p:par>
                            </p:childTnLst>
                          </p:cTn>
                        </p:par>
                      </p:childTnLst>
                    </p:cTn>
                  </p:par>
                </p:childTnLst>
              </p:cTn>
              <p:nextCondLst>
                <p:cond evt="onClick" delay="0">
                  <p:tgtEl>
                    <p:spTgt spid="3"/>
                  </p:tgtEl>
                </p:cond>
              </p:nextCondLst>
            </p:seq>
            <p:video>
              <p:cMediaNode vol="80000">
                <p:cTn id="8"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7">
            <a:extLst>
              <a:ext uri="{FF2B5EF4-FFF2-40B4-BE49-F238E27FC236}">
                <a16:creationId xmlns:a16="http://schemas.microsoft.com/office/drawing/2014/main" id="{9C8CB8A0-CA76-4A71-B990-0741CE8ED4AB}"/>
              </a:ext>
            </a:extLst>
          </p:cNvPr>
          <p:cNvSpPr/>
          <p:nvPr/>
        </p:nvSpPr>
        <p:spPr>
          <a:xfrm>
            <a:off x="142875" y="-15050"/>
            <a:ext cx="12049125" cy="858014"/>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C00000"/>
                </a:solidFill>
                <a:latin typeface="Times New Roman" panose="02020603050405020304" pitchFamily="18" charset="0"/>
                <a:cs typeface="Times New Roman" panose="02020603050405020304" pitchFamily="18" charset="0"/>
              </a:rPr>
              <a:t>a</a:t>
            </a:r>
            <a:r>
              <a:rPr lang="en-US" sz="3200" b="1" dirty="0">
                <a:solidFill>
                  <a:srgbClr val="C00000"/>
                </a:solidFill>
                <a:latin typeface="Times New Roman" panose="02020603050405020304" pitchFamily="18" charset="0"/>
                <a:cs typeface="Times New Roman" panose="02020603050405020304" pitchFamily="18" charset="0"/>
              </a:rPr>
              <a:t>. NHIỆT ĐỘ KHÔNG KHÍ VÀ CÁCH SỬ DỤNG NHIỆT KẾ</a:t>
            </a:r>
          </a:p>
        </p:txBody>
      </p:sp>
      <p:pic>
        <p:nvPicPr>
          <p:cNvPr id="2050" name="Picture 2" descr="Tại sao nhiệt độ đo được cao hơn nhiều so với dự báo thời tiết - VnExpress  Số hó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6867" y="1072975"/>
            <a:ext cx="4651911" cy="39257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5" name="Rectangle: Rounded Corners 7">
            <a:extLst>
              <a:ext uri="{FF2B5EF4-FFF2-40B4-BE49-F238E27FC236}">
                <a16:creationId xmlns:a16="http://schemas.microsoft.com/office/drawing/2014/main" id="{09CD7DA3-870E-45AC-9BA5-014F990F81AD}"/>
              </a:ext>
            </a:extLst>
          </p:cNvPr>
          <p:cNvSpPr/>
          <p:nvPr/>
        </p:nvSpPr>
        <p:spPr>
          <a:xfrm>
            <a:off x="84531" y="2590782"/>
            <a:ext cx="6987785" cy="1402066"/>
          </a:xfrm>
          <a:prstGeom prst="roundRect">
            <a:avLst/>
          </a:prstGeom>
          <a:no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rgbClr val="C00000"/>
                </a:solidFill>
                <a:latin typeface="Times New Roman" panose="02020603050405020304" pitchFamily="18" charset="0"/>
                <a:cs typeface="Times New Roman" panose="02020603050405020304" pitchFamily="18" charset="0"/>
              </a:rPr>
              <a:t>Hộp gỗ, màu trắng (là vật liệu hấp thụ và dẫn nhiệt kém) có nhiều khe thoáng khí, cho phép không khí lưu thông xung quanh nhiệt kế đặt ở bên trong.</a:t>
            </a:r>
          </a:p>
        </p:txBody>
      </p:sp>
      <p:grpSp>
        <p:nvGrpSpPr>
          <p:cNvPr id="3" name="Group 2"/>
          <p:cNvGrpSpPr/>
          <p:nvPr/>
        </p:nvGrpSpPr>
        <p:grpSpPr>
          <a:xfrm>
            <a:off x="0" y="972959"/>
            <a:ext cx="6383172" cy="1597021"/>
            <a:chOff x="0" y="972959"/>
            <a:chExt cx="6383172" cy="1597021"/>
          </a:xfrm>
        </p:grpSpPr>
        <p:pic>
          <p:nvPicPr>
            <p:cNvPr id="10" name="Picture 2" descr="Green Note Paper Decorative Illustration, Exquisite Notes, Sticky Notes,  Notepads PNG Transparent Clipart Image and PSD File for Free Download"/>
            <p:cNvPicPr>
              <a:picLocks noChangeAspect="1" noChangeArrowheads="1"/>
            </p:cNvPicPr>
            <p:nvPr/>
          </p:nvPicPr>
          <p:blipFill rotWithShape="1">
            <a:blip r:embed="rId4">
              <a:extLst>
                <a:ext uri="{28A0092B-C50C-407E-A947-70E740481C1C}">
                  <a14:useLocalDpi xmlns:a14="http://schemas.microsoft.com/office/drawing/2010/main" val="0"/>
                </a:ext>
              </a:extLst>
            </a:blip>
            <a:srcRect l="9352" t="22587" r="17276" b="27241"/>
            <a:stretch/>
          </p:blipFill>
          <p:spPr bwMode="auto">
            <a:xfrm>
              <a:off x="0" y="1001896"/>
              <a:ext cx="5472113" cy="156808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xclamation Mark Question Mark Clip Art Image, PNG, 800x800px, Exclamation  Mark, Artwork, Beak, Black And White,"/>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5875" b="90000" l="10000" r="90000">
                          <a14:foregroundMark x1="75732" y1="55000" x2="77195" y2="52500"/>
                          <a14:foregroundMark x1="79390" y1="47250" x2="79390" y2="47250"/>
                          <a14:foregroundMark x1="66220" y1="5875" x2="66220" y2="5875"/>
                          <a14:foregroundMark x1="35000" y1="86875" x2="35000" y2="86875"/>
                          <a14:foregroundMark x1="20122" y1="39250" x2="20122" y2="39250"/>
                          <a14:foregroundMark x1="13049" y1="43000" x2="13049" y2="43000"/>
                        </a14:backgroundRemoval>
                      </a14:imgEffect>
                    </a14:imgLayer>
                  </a14:imgProps>
                </a:ext>
                <a:ext uri="{28A0092B-C50C-407E-A947-70E740481C1C}">
                  <a14:useLocalDpi xmlns:a14="http://schemas.microsoft.com/office/drawing/2010/main" val="0"/>
                </a:ext>
              </a:extLst>
            </a:blip>
            <a:srcRect l="9696" t="4312" r="12378" b="7375"/>
            <a:stretch/>
          </p:blipFill>
          <p:spPr bwMode="auto">
            <a:xfrm>
              <a:off x="5109195" y="972959"/>
              <a:ext cx="1273977" cy="1408552"/>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Rectangle: Rounded Corners 7">
            <a:extLst>
              <a:ext uri="{FF2B5EF4-FFF2-40B4-BE49-F238E27FC236}">
                <a16:creationId xmlns:a16="http://schemas.microsoft.com/office/drawing/2014/main" id="{09CD7DA3-870E-45AC-9BA5-014F990F81AD}"/>
              </a:ext>
            </a:extLst>
          </p:cNvPr>
          <p:cNvSpPr/>
          <p:nvPr/>
        </p:nvSpPr>
        <p:spPr>
          <a:xfrm>
            <a:off x="423902" y="1212665"/>
            <a:ext cx="4410742" cy="936648"/>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2060"/>
                </a:solidFill>
                <a:latin typeface="Times New Roman" panose="02020603050405020304" pitchFamily="18" charset="0"/>
                <a:cs typeface="Times New Roman" panose="02020603050405020304" pitchFamily="18" charset="0"/>
              </a:rPr>
              <a:t>1. Lều khí tượng có đặc điểm như thế nào?</a:t>
            </a:r>
            <a:endParaRPr lang="vi-VN" sz="2400" b="1" dirty="0">
              <a:solidFill>
                <a:srgbClr val="002060"/>
              </a:solidFill>
              <a:latin typeface="Times New Roman" panose="02020603050405020304" pitchFamily="18" charset="0"/>
              <a:cs typeface="Times New Roman" panose="02020603050405020304" pitchFamily="18" charset="0"/>
            </a:endParaRPr>
          </a:p>
        </p:txBody>
      </p:sp>
      <p:grpSp>
        <p:nvGrpSpPr>
          <p:cNvPr id="19" name="Group 18"/>
          <p:cNvGrpSpPr/>
          <p:nvPr/>
        </p:nvGrpSpPr>
        <p:grpSpPr>
          <a:xfrm>
            <a:off x="142875" y="4058278"/>
            <a:ext cx="6246772" cy="1568084"/>
            <a:chOff x="0" y="1001896"/>
            <a:chExt cx="6246772" cy="1568084"/>
          </a:xfrm>
        </p:grpSpPr>
        <p:pic>
          <p:nvPicPr>
            <p:cNvPr id="23" name="Picture 2" descr="Green Note Paper Decorative Illustration, Exquisite Notes, Sticky Notes,  Notepads PNG Transparent Clipart Image and PSD File for Free Download"/>
            <p:cNvPicPr>
              <a:picLocks noChangeAspect="1" noChangeArrowheads="1"/>
            </p:cNvPicPr>
            <p:nvPr/>
          </p:nvPicPr>
          <p:blipFill rotWithShape="1">
            <a:blip r:embed="rId4">
              <a:extLst>
                <a:ext uri="{28A0092B-C50C-407E-A947-70E740481C1C}">
                  <a14:useLocalDpi xmlns:a14="http://schemas.microsoft.com/office/drawing/2010/main" val="0"/>
                </a:ext>
              </a:extLst>
            </a:blip>
            <a:srcRect l="9352" t="22587" r="17276" b="27241"/>
            <a:stretch/>
          </p:blipFill>
          <p:spPr bwMode="auto">
            <a:xfrm>
              <a:off x="0" y="1001896"/>
              <a:ext cx="5329238" cy="156808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Exclamation Mark Question Mark Clip Art Image, PNG, 800x800px, Exclamation  Mark, Artwork, Beak, Black And White,"/>
            <p:cNvPicPr>
              <a:picLocks noChangeAspect="1" noChangeArrowheads="1"/>
            </p:cNvPicPr>
            <p:nvPr/>
          </p:nvPicPr>
          <p:blipFill rotWithShape="1">
            <a:blip r:embed="rId7" cstate="hqprint">
              <a:extLst>
                <a:ext uri="{BEBA8EAE-BF5A-486C-A8C5-ECC9F3942E4B}">
                  <a14:imgProps xmlns:a14="http://schemas.microsoft.com/office/drawing/2010/main">
                    <a14:imgLayer r:embed="rId6">
                      <a14:imgEffect>
                        <a14:backgroundRemoval t="5875" b="90000" l="10000" r="90000">
                          <a14:foregroundMark x1="75732" y1="55000" x2="77195" y2="52500"/>
                          <a14:foregroundMark x1="79390" y1="47250" x2="79390" y2="47250"/>
                          <a14:foregroundMark x1="66220" y1="5875" x2="66220" y2="5875"/>
                          <a14:foregroundMark x1="35000" y1="86875" x2="35000" y2="86875"/>
                          <a14:foregroundMark x1="20122" y1="39250" x2="20122" y2="39250"/>
                          <a14:foregroundMark x1="13049" y1="43000" x2="13049" y2="43000"/>
                        </a14:backgroundRemoval>
                      </a14:imgEffect>
                    </a14:imgLayer>
                  </a14:imgProps>
                </a:ext>
                <a:ext uri="{28A0092B-C50C-407E-A947-70E740481C1C}">
                  <a14:useLocalDpi xmlns:a14="http://schemas.microsoft.com/office/drawing/2010/main" val="0"/>
                </a:ext>
              </a:extLst>
            </a:blip>
            <a:srcRect l="9696" t="4312" r="12378" b="7375"/>
            <a:stretch/>
          </p:blipFill>
          <p:spPr bwMode="auto">
            <a:xfrm>
              <a:off x="4972795" y="1001896"/>
              <a:ext cx="1273977" cy="1408552"/>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Rectangle: Rounded Corners 7">
            <a:extLst>
              <a:ext uri="{FF2B5EF4-FFF2-40B4-BE49-F238E27FC236}">
                <a16:creationId xmlns:a16="http://schemas.microsoft.com/office/drawing/2014/main" id="{09CD7DA3-870E-45AC-9BA5-014F990F81AD}"/>
              </a:ext>
            </a:extLst>
          </p:cNvPr>
          <p:cNvSpPr/>
          <p:nvPr/>
        </p:nvSpPr>
        <p:spPr>
          <a:xfrm>
            <a:off x="464847" y="4517567"/>
            <a:ext cx="4542418" cy="936648"/>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2060"/>
                </a:solidFill>
                <a:latin typeface="Times New Roman" panose="02020603050405020304" pitchFamily="18" charset="0"/>
                <a:cs typeface="Times New Roman" panose="02020603050405020304" pitchFamily="18" charset="0"/>
              </a:rPr>
              <a:t> 2. Tại sao nhiệt kế lại được đặt trong lều khí tượng?</a:t>
            </a:r>
            <a:endParaRPr lang="en-US" sz="2800" b="1" dirty="0">
              <a:solidFill>
                <a:srgbClr val="002060"/>
              </a:solidFill>
              <a:latin typeface="Times New Roman" panose="02020603050405020304" pitchFamily="18" charset="0"/>
              <a:cs typeface="Times New Roman" panose="02020603050405020304" pitchFamily="18" charset="0"/>
            </a:endParaRPr>
          </a:p>
          <a:p>
            <a:pPr marL="457200" indent="-457200" algn="just">
              <a:buAutoNum type="arabicPeriod"/>
            </a:pPr>
            <a:endParaRPr lang="vi-VN" sz="2400" b="1" dirty="0">
              <a:solidFill>
                <a:srgbClr val="002060"/>
              </a:solidFill>
              <a:latin typeface="Times New Roman" panose="02020603050405020304" pitchFamily="18" charset="0"/>
              <a:cs typeface="Times New Roman" panose="02020603050405020304" pitchFamily="18" charset="0"/>
            </a:endParaRPr>
          </a:p>
        </p:txBody>
      </p:sp>
      <p:sp>
        <p:nvSpPr>
          <p:cNvPr id="28" name="Rectangle: Rounded Corners 7">
            <a:extLst>
              <a:ext uri="{FF2B5EF4-FFF2-40B4-BE49-F238E27FC236}">
                <a16:creationId xmlns:a16="http://schemas.microsoft.com/office/drawing/2014/main" id="{09CD7DA3-870E-45AC-9BA5-014F990F81AD}"/>
              </a:ext>
            </a:extLst>
          </p:cNvPr>
          <p:cNvSpPr/>
          <p:nvPr/>
        </p:nvSpPr>
        <p:spPr>
          <a:xfrm>
            <a:off x="142875" y="5663216"/>
            <a:ext cx="6843713" cy="1046018"/>
          </a:xfrm>
          <a:prstGeom prst="roundRect">
            <a:avLst/>
          </a:prstGeom>
          <a:no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solidFill>
                  <a:srgbClr val="C00000"/>
                </a:solidFill>
                <a:latin typeface="Times New Roman" panose="02020603050405020304" pitchFamily="18" charset="0"/>
                <a:cs typeface="Times New Roman" panose="02020603050405020304" pitchFamily="18" charset="0"/>
              </a:rPr>
              <a:t>Đ</a:t>
            </a:r>
            <a:r>
              <a:rPr lang="vi-VN" sz="2400" b="1" dirty="0">
                <a:solidFill>
                  <a:srgbClr val="C00000"/>
                </a:solidFill>
                <a:latin typeface="Times New Roman" panose="02020603050405020304" pitchFamily="18" charset="0"/>
                <a:cs typeface="Times New Roman" panose="02020603050405020304" pitchFamily="18" charset="0"/>
              </a:rPr>
              <a:t>ể ngăn các yếu tố bên ngoài như mưa nắng tác động lên nhiệt kế gây ảnh hưởng </a:t>
            </a:r>
            <a:r>
              <a:rPr lang="en-US" sz="2400" b="1" dirty="0" err="1">
                <a:solidFill>
                  <a:srgbClr val="C00000"/>
                </a:solidFill>
                <a:latin typeface="Times New Roman" panose="02020603050405020304" pitchFamily="18" charset="0"/>
                <a:cs typeface="Times New Roman" panose="02020603050405020304" pitchFamily="18" charset="0"/>
              </a:rPr>
              <a:t>đến</a:t>
            </a:r>
            <a:r>
              <a:rPr lang="vi-VN" sz="2400" b="1" dirty="0">
                <a:solidFill>
                  <a:srgbClr val="C00000"/>
                </a:solidFill>
                <a:latin typeface="Times New Roman" panose="02020603050405020304" pitchFamily="18" charset="0"/>
                <a:cs typeface="Times New Roman" panose="02020603050405020304" pitchFamily="18" charset="0"/>
              </a:rPr>
              <a:t> nhiệt độ</a:t>
            </a:r>
          </a:p>
        </p:txBody>
      </p:sp>
      <p:pic>
        <p:nvPicPr>
          <p:cNvPr id="29" name="Picture 2" descr="Ppt Note Cartoon Illustration, Ppt Notes, Cartoon Illustrations, Ppt  Illustrations PNG Transparent Clipart Image and PSD File for Free Download"/>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167">
                        <a14:foregroundMark x1="14167" y1="32000" x2="86583" y2="32417"/>
                        <a14:foregroundMark x1="88000" y1="30167" x2="81500" y2="39833"/>
                        <a14:foregroundMark x1="83333" y1="40167" x2="90167" y2="38750"/>
                        <a14:foregroundMark x1="82583" y1="73500" x2="90000" y2="63667"/>
                        <a14:foregroundMark x1="86750" y1="64083" x2="85333" y2="67667"/>
                        <a14:foregroundMark x1="81333" y1="74750" x2="89833" y2="74417"/>
                        <a14:foregroundMark x1="13250" y1="17750" x2="14333" y2="28417"/>
                        <a14:foregroundMark x1="15417" y1="16583" x2="85500" y2="17917"/>
                        <a14:foregroundMark x1="86750" y1="17500" x2="84917" y2="28417"/>
                        <a14:foregroundMark x1="88167" y1="29833" x2="84583" y2="33500"/>
                        <a14:foregroundMark x1="86750" y1="30167" x2="86750" y2="30167"/>
                        <a14:foregroundMark x1="86583" y1="29333" x2="86583" y2="29333"/>
                        <a14:foregroundMark x1="87667" y1="29083" x2="87667" y2="29083"/>
                        <a14:foregroundMark x1="87667" y1="29667" x2="87667" y2="29667"/>
                        <a14:foregroundMark x1="87833" y1="28583" x2="86000" y2="30583"/>
                        <a14:foregroundMark x1="85083" y1="28750" x2="85083" y2="28750"/>
                        <a14:foregroundMark x1="85083" y1="28583" x2="85083" y2="29083"/>
                        <a14:foregroundMark x1="84917" y1="31083" x2="84917" y2="31083"/>
                        <a14:foregroundMark x1="17917" y1="16417" x2="86750" y2="16417"/>
                      </a14:backgroundRemoval>
                    </a14:imgEffect>
                  </a14:imgLayer>
                </a14:imgProps>
              </a:ext>
              <a:ext uri="{28A0092B-C50C-407E-A947-70E740481C1C}">
                <a14:useLocalDpi xmlns:a14="http://schemas.microsoft.com/office/drawing/2010/main" val="0"/>
              </a:ext>
            </a:extLst>
          </a:blip>
          <a:srcRect l="10668" t="49569" r="10582" b="25462"/>
          <a:stretch/>
        </p:blipFill>
        <p:spPr bwMode="auto">
          <a:xfrm>
            <a:off x="7512531" y="5127049"/>
            <a:ext cx="4433888" cy="1582185"/>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E648D752-BF5C-4466-86C9-578981A27C92}"/>
              </a:ext>
            </a:extLst>
          </p:cNvPr>
          <p:cNvSpPr txBox="1"/>
          <p:nvPr/>
        </p:nvSpPr>
        <p:spPr>
          <a:xfrm>
            <a:off x="7711015" y="5376080"/>
            <a:ext cx="4036920" cy="657552"/>
          </a:xfrm>
          <a:prstGeom prst="rect">
            <a:avLst/>
          </a:prstGeom>
          <a:noFill/>
          <a:ln>
            <a:noFill/>
            <a:prstDash val="sysDot"/>
          </a:ln>
        </p:spPr>
        <p:txBody>
          <a:bodyPr wrap="square">
            <a:spAutoFit/>
          </a:bodyPr>
          <a:lstStyle/>
          <a:p>
            <a:pPr marL="0" indent="0" algn="ctr">
              <a:lnSpc>
                <a:spcPct val="110000"/>
              </a:lnSpc>
              <a:spcBef>
                <a:spcPts val="0"/>
              </a:spcBef>
              <a:buFont typeface="Times New Roman" panose="02020603050405020304" pitchFamily="18" charset="0"/>
              <a:buNone/>
            </a:pPr>
            <a:r>
              <a:rPr lang="en-US" altLang="en-US" sz="3600" b="1" dirty="0">
                <a:solidFill>
                  <a:srgbClr val="944D2D"/>
                </a:solidFill>
                <a:latin typeface="Times New Roman" panose="02020603050405020304" pitchFamily="18" charset="0"/>
                <a:cs typeface="Times New Roman" panose="02020603050405020304" pitchFamily="18" charset="0"/>
              </a:rPr>
              <a:t>LỀU KHÍ TƯỢNG </a:t>
            </a:r>
          </a:p>
        </p:txBody>
      </p:sp>
    </p:spTree>
    <p:extLst>
      <p:ext uri="{BB962C8B-B14F-4D97-AF65-F5344CB8AC3E}">
        <p14:creationId xmlns:p14="http://schemas.microsoft.com/office/powerpoint/2010/main" val="29027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par>
                                <p:cTn id="21" presetID="16" presetClass="entr" presetSubtype="21"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barn(inVertical)">
                                      <p:cBhvr>
                                        <p:cTn id="2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p:bldP spid="26" grpId="0"/>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7">
            <a:extLst>
              <a:ext uri="{FF2B5EF4-FFF2-40B4-BE49-F238E27FC236}">
                <a16:creationId xmlns:a16="http://schemas.microsoft.com/office/drawing/2014/main" id="{9C8CB8A0-CA76-4A71-B990-0741CE8ED4AB}"/>
              </a:ext>
            </a:extLst>
          </p:cNvPr>
          <p:cNvSpPr/>
          <p:nvPr/>
        </p:nvSpPr>
        <p:spPr>
          <a:xfrm>
            <a:off x="142875" y="-15050"/>
            <a:ext cx="12049125" cy="858014"/>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C00000"/>
                </a:solidFill>
                <a:latin typeface="Times New Roman" panose="02020603050405020304" pitchFamily="18" charset="0"/>
                <a:cs typeface="Times New Roman" panose="02020603050405020304" pitchFamily="18" charset="0"/>
              </a:rPr>
              <a:t>a</a:t>
            </a:r>
            <a:r>
              <a:rPr lang="en-US" sz="3600" b="1" dirty="0">
                <a:solidFill>
                  <a:srgbClr val="C00000"/>
                </a:solidFill>
                <a:latin typeface="Times New Roman" panose="02020603050405020304" pitchFamily="18" charset="0"/>
                <a:cs typeface="Times New Roman" panose="02020603050405020304" pitchFamily="18" charset="0"/>
              </a:rPr>
              <a:t>. NHIỆT ĐỘ KHÔNG KHÍ VÀ CÁCH SỬ DỤNG NHIỆT KẾ</a:t>
            </a:r>
          </a:p>
        </p:txBody>
      </p:sp>
      <p:pic>
        <p:nvPicPr>
          <p:cNvPr id="2050" name="Picture 2" descr="Tại sao nhiệt độ đo được cao hơn nhiều so với dự báo thời tiết - VnExpress  Số hó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6867" y="1072975"/>
            <a:ext cx="4651911" cy="39257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5" name="Rectangle: Rounded Corners 7">
            <a:extLst>
              <a:ext uri="{FF2B5EF4-FFF2-40B4-BE49-F238E27FC236}">
                <a16:creationId xmlns:a16="http://schemas.microsoft.com/office/drawing/2014/main" id="{09CD7DA3-870E-45AC-9BA5-014F990F81AD}"/>
              </a:ext>
            </a:extLst>
          </p:cNvPr>
          <p:cNvSpPr/>
          <p:nvPr/>
        </p:nvSpPr>
        <p:spPr>
          <a:xfrm>
            <a:off x="65032" y="2478250"/>
            <a:ext cx="7229476" cy="1549680"/>
          </a:xfrm>
          <a:prstGeom prst="roundRect">
            <a:avLst/>
          </a:prstGeom>
          <a:no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rgbClr val="C00000"/>
                </a:solidFill>
                <a:latin typeface="Times New Roman" panose="02020603050405020304" pitchFamily="18" charset="0"/>
                <a:cs typeface="Times New Roman" panose="02020603050405020304" pitchFamily="18" charset="0"/>
              </a:rPr>
              <a:t>Đặt ở những nơi đất trống, không có nhà, xây xanh, hoặc cách các công trình nhà, cây xanh 10m vì các công trình này có thể hấp thụ bức xạ nhiệt, dẫn đến quá trình đo nhiệt độ bị sai lệch. </a:t>
            </a:r>
          </a:p>
        </p:txBody>
      </p:sp>
      <p:grpSp>
        <p:nvGrpSpPr>
          <p:cNvPr id="3" name="Group 2"/>
          <p:cNvGrpSpPr/>
          <p:nvPr/>
        </p:nvGrpSpPr>
        <p:grpSpPr>
          <a:xfrm>
            <a:off x="0" y="842964"/>
            <a:ext cx="6383172" cy="1597021"/>
            <a:chOff x="0" y="972959"/>
            <a:chExt cx="6383172" cy="1597021"/>
          </a:xfrm>
        </p:grpSpPr>
        <p:pic>
          <p:nvPicPr>
            <p:cNvPr id="10" name="Picture 2" descr="Green Note Paper Decorative Illustration, Exquisite Notes, Sticky Notes,  Notepads PNG Transparent Clipart Image and PSD File for Free Download"/>
            <p:cNvPicPr>
              <a:picLocks noChangeAspect="1" noChangeArrowheads="1"/>
            </p:cNvPicPr>
            <p:nvPr/>
          </p:nvPicPr>
          <p:blipFill rotWithShape="1">
            <a:blip r:embed="rId4">
              <a:extLst>
                <a:ext uri="{28A0092B-C50C-407E-A947-70E740481C1C}">
                  <a14:useLocalDpi xmlns:a14="http://schemas.microsoft.com/office/drawing/2010/main" val="0"/>
                </a:ext>
              </a:extLst>
            </a:blip>
            <a:srcRect l="9352" t="22587" r="17276" b="27241"/>
            <a:stretch/>
          </p:blipFill>
          <p:spPr bwMode="auto">
            <a:xfrm>
              <a:off x="0" y="1001896"/>
              <a:ext cx="5472113" cy="156808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xclamation Mark Question Mark Clip Art Image, PNG, 800x800px, Exclamation  Mark, Artwork, Beak, Black And White,"/>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5875" b="90000" l="10000" r="90000">
                          <a14:foregroundMark x1="75732" y1="55000" x2="77195" y2="52500"/>
                          <a14:foregroundMark x1="79390" y1="47250" x2="79390" y2="47250"/>
                          <a14:foregroundMark x1="66220" y1="5875" x2="66220" y2="5875"/>
                          <a14:foregroundMark x1="35000" y1="86875" x2="35000" y2="86875"/>
                          <a14:foregroundMark x1="20122" y1="39250" x2="20122" y2="39250"/>
                          <a14:foregroundMark x1="13049" y1="43000" x2="13049" y2="43000"/>
                        </a14:backgroundRemoval>
                      </a14:imgEffect>
                    </a14:imgLayer>
                  </a14:imgProps>
                </a:ext>
                <a:ext uri="{28A0092B-C50C-407E-A947-70E740481C1C}">
                  <a14:useLocalDpi xmlns:a14="http://schemas.microsoft.com/office/drawing/2010/main" val="0"/>
                </a:ext>
              </a:extLst>
            </a:blip>
            <a:srcRect l="9696" t="4312" r="12378" b="7375"/>
            <a:stretch/>
          </p:blipFill>
          <p:spPr bwMode="auto">
            <a:xfrm>
              <a:off x="5109195" y="972959"/>
              <a:ext cx="1273977" cy="1408552"/>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Rectangle: Rounded Corners 7">
            <a:extLst>
              <a:ext uri="{FF2B5EF4-FFF2-40B4-BE49-F238E27FC236}">
                <a16:creationId xmlns:a16="http://schemas.microsoft.com/office/drawing/2014/main" id="{09CD7DA3-870E-45AC-9BA5-014F990F81AD}"/>
              </a:ext>
            </a:extLst>
          </p:cNvPr>
          <p:cNvSpPr/>
          <p:nvPr/>
        </p:nvSpPr>
        <p:spPr>
          <a:xfrm>
            <a:off x="423901" y="1212665"/>
            <a:ext cx="4583363" cy="936648"/>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2060"/>
                </a:solidFill>
                <a:latin typeface="Times New Roman" panose="02020603050405020304" pitchFamily="18" charset="0"/>
                <a:cs typeface="Times New Roman" panose="02020603050405020304" pitchFamily="18" charset="0"/>
              </a:rPr>
              <a:t>3. Cần chọn vị trí đặt lều khí tượng như thế nào? Vì sao?</a:t>
            </a:r>
          </a:p>
        </p:txBody>
      </p:sp>
      <p:grpSp>
        <p:nvGrpSpPr>
          <p:cNvPr id="19" name="Group 18"/>
          <p:cNvGrpSpPr/>
          <p:nvPr/>
        </p:nvGrpSpPr>
        <p:grpSpPr>
          <a:xfrm>
            <a:off x="142875" y="4058278"/>
            <a:ext cx="6246772" cy="1568084"/>
            <a:chOff x="0" y="1001896"/>
            <a:chExt cx="6246772" cy="1568084"/>
          </a:xfrm>
        </p:grpSpPr>
        <p:pic>
          <p:nvPicPr>
            <p:cNvPr id="23" name="Picture 2" descr="Green Note Paper Decorative Illustration, Exquisite Notes, Sticky Notes,  Notepads PNG Transparent Clipart Image and PSD File for Free Download"/>
            <p:cNvPicPr>
              <a:picLocks noChangeAspect="1" noChangeArrowheads="1"/>
            </p:cNvPicPr>
            <p:nvPr/>
          </p:nvPicPr>
          <p:blipFill rotWithShape="1">
            <a:blip r:embed="rId4">
              <a:extLst>
                <a:ext uri="{28A0092B-C50C-407E-A947-70E740481C1C}">
                  <a14:useLocalDpi xmlns:a14="http://schemas.microsoft.com/office/drawing/2010/main" val="0"/>
                </a:ext>
              </a:extLst>
            </a:blip>
            <a:srcRect l="9352" t="22587" r="17276" b="27241"/>
            <a:stretch/>
          </p:blipFill>
          <p:spPr bwMode="auto">
            <a:xfrm>
              <a:off x="0" y="1001896"/>
              <a:ext cx="5329238" cy="156808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Exclamation Mark Question Mark Clip Art Image, PNG, 800x800px, Exclamation  Mark, Artwork, Beak, Black And White,"/>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5875" b="90000" l="10000" r="90000">
                          <a14:foregroundMark x1="75732" y1="55000" x2="77195" y2="52500"/>
                          <a14:foregroundMark x1="79390" y1="47250" x2="79390" y2="47250"/>
                          <a14:foregroundMark x1="66220" y1="5875" x2="66220" y2="5875"/>
                          <a14:foregroundMark x1="35000" y1="86875" x2="35000" y2="86875"/>
                          <a14:foregroundMark x1="20122" y1="39250" x2="20122" y2="39250"/>
                          <a14:foregroundMark x1="13049" y1="43000" x2="13049" y2="43000"/>
                        </a14:backgroundRemoval>
                      </a14:imgEffect>
                    </a14:imgLayer>
                  </a14:imgProps>
                </a:ext>
                <a:ext uri="{28A0092B-C50C-407E-A947-70E740481C1C}">
                  <a14:useLocalDpi xmlns:a14="http://schemas.microsoft.com/office/drawing/2010/main" val="0"/>
                </a:ext>
              </a:extLst>
            </a:blip>
            <a:srcRect l="9696" t="4312" r="12378" b="7375"/>
            <a:stretch/>
          </p:blipFill>
          <p:spPr bwMode="auto">
            <a:xfrm>
              <a:off x="4972795" y="1001896"/>
              <a:ext cx="1273977" cy="1408552"/>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Rectangle: Rounded Corners 7">
            <a:extLst>
              <a:ext uri="{FF2B5EF4-FFF2-40B4-BE49-F238E27FC236}">
                <a16:creationId xmlns:a16="http://schemas.microsoft.com/office/drawing/2014/main" id="{09CD7DA3-870E-45AC-9BA5-014F990F81AD}"/>
              </a:ext>
            </a:extLst>
          </p:cNvPr>
          <p:cNvSpPr/>
          <p:nvPr/>
        </p:nvSpPr>
        <p:spPr>
          <a:xfrm>
            <a:off x="553371" y="4239817"/>
            <a:ext cx="4299328" cy="936648"/>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2060"/>
                </a:solidFill>
                <a:latin typeface="Times New Roman" panose="02020603050405020304" pitchFamily="18" charset="0"/>
                <a:cs typeface="Times New Roman" panose="02020603050405020304" pitchFamily="18" charset="0"/>
              </a:rPr>
              <a:t> </a:t>
            </a:r>
            <a:r>
              <a:rPr lang="en-US" sz="2800" b="1" dirty="0">
                <a:solidFill>
                  <a:srgbClr val="002060"/>
                </a:solidFill>
                <a:latin typeface="Times New Roman" panose="02020603050405020304" pitchFamily="18" charset="0"/>
                <a:cs typeface="Times New Roman" panose="02020603050405020304" pitchFamily="18" charset="0"/>
              </a:rPr>
              <a:t>4. </a:t>
            </a:r>
            <a:r>
              <a:rPr lang="vi-VN" sz="2400" b="1" dirty="0">
                <a:solidFill>
                  <a:srgbClr val="002060"/>
                </a:solidFill>
                <a:latin typeface="Times New Roman" panose="02020603050405020304" pitchFamily="18" charset="0"/>
                <a:cs typeface="Times New Roman" panose="02020603050405020304" pitchFamily="18" charset="0"/>
              </a:rPr>
              <a:t>Nhiệt kế thường được đặt ở độ cao bao nhiêu so với mặt đất? Tại sao?</a:t>
            </a:r>
          </a:p>
        </p:txBody>
      </p:sp>
      <p:sp>
        <p:nvSpPr>
          <p:cNvPr id="28" name="Rectangle: Rounded Corners 7">
            <a:extLst>
              <a:ext uri="{FF2B5EF4-FFF2-40B4-BE49-F238E27FC236}">
                <a16:creationId xmlns:a16="http://schemas.microsoft.com/office/drawing/2014/main" id="{09CD7DA3-870E-45AC-9BA5-014F990F81AD}"/>
              </a:ext>
            </a:extLst>
          </p:cNvPr>
          <p:cNvSpPr/>
          <p:nvPr/>
        </p:nvSpPr>
        <p:spPr>
          <a:xfrm>
            <a:off x="142875" y="5663215"/>
            <a:ext cx="7151633" cy="1194785"/>
          </a:xfrm>
          <a:prstGeom prst="roundRect">
            <a:avLst/>
          </a:prstGeom>
          <a:no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200" b="1" dirty="0">
                <a:solidFill>
                  <a:srgbClr val="C00000"/>
                </a:solidFill>
                <a:latin typeface="Times New Roman" panose="02020603050405020304" pitchFamily="18" charset="0"/>
                <a:cs typeface="Times New Roman" panose="02020603050405020304" pitchFamily="18" charset="0"/>
              </a:rPr>
              <a:t>1,2 m</a:t>
            </a:r>
            <a:r>
              <a:rPr lang="en-US" sz="2200" b="1" dirty="0">
                <a:solidFill>
                  <a:srgbClr val="C00000"/>
                </a:solidFill>
                <a:latin typeface="Times New Roman" panose="02020603050405020304" pitchFamily="18" charset="0"/>
                <a:cs typeface="Times New Roman" panose="02020603050405020304" pitchFamily="18" charset="0"/>
              </a:rPr>
              <a:t> – 1,5 m</a:t>
            </a:r>
            <a:r>
              <a:rPr lang="vi-VN" sz="2200" b="1" dirty="0">
                <a:solidFill>
                  <a:srgbClr val="C00000"/>
                </a:solidFill>
                <a:latin typeface="Times New Roman" panose="02020603050405020304" pitchFamily="18" charset="0"/>
                <a:cs typeface="Times New Roman" panose="02020603050405020304" pitchFamily="18" charset="0"/>
              </a:rPr>
              <a:t> vì nhiệt độ mặt đất có thể cao hơn 7</a:t>
            </a:r>
            <a:r>
              <a:rPr lang="vi-VN" sz="2200" b="1" baseline="30000" dirty="0">
                <a:solidFill>
                  <a:srgbClr val="C00000"/>
                </a:solidFill>
                <a:latin typeface="Times New Roman" panose="02020603050405020304" pitchFamily="18" charset="0"/>
                <a:cs typeface="Times New Roman" panose="02020603050405020304" pitchFamily="18" charset="0"/>
              </a:rPr>
              <a:t>0</a:t>
            </a:r>
            <a:r>
              <a:rPr lang="vi-VN" sz="2200" b="1" dirty="0">
                <a:solidFill>
                  <a:srgbClr val="C00000"/>
                </a:solidFill>
                <a:latin typeface="Times New Roman" panose="02020603050405020304" pitchFamily="18" charset="0"/>
                <a:cs typeface="Times New Roman" panose="02020603050405020304" pitchFamily="18" charset="0"/>
              </a:rPr>
              <a:t>C so với nhiệt độ được đo trên mặt đất 2m nên nếu đặt nhiệt kế gần mặt đất thì </a:t>
            </a:r>
            <a:r>
              <a:rPr lang="en-US" sz="2200" b="1" dirty="0" err="1">
                <a:solidFill>
                  <a:srgbClr val="C00000"/>
                </a:solidFill>
                <a:latin typeface="Times New Roman" panose="02020603050405020304" pitchFamily="18" charset="0"/>
                <a:cs typeface="Times New Roman" panose="02020603050405020304" pitchFamily="18" charset="0"/>
              </a:rPr>
              <a:t>nhiệt</a:t>
            </a:r>
            <a:r>
              <a:rPr lang="en-US" sz="2200" b="1" dirty="0">
                <a:solidFill>
                  <a:srgbClr val="C00000"/>
                </a:solidFill>
                <a:latin typeface="Times New Roman" panose="02020603050405020304" pitchFamily="18" charset="0"/>
                <a:cs typeface="Times New Roman" panose="02020603050405020304" pitchFamily="18" charset="0"/>
              </a:rPr>
              <a:t> </a:t>
            </a:r>
            <a:r>
              <a:rPr lang="en-US" sz="2200" b="1" dirty="0" err="1">
                <a:solidFill>
                  <a:srgbClr val="C00000"/>
                </a:solidFill>
                <a:latin typeface="Times New Roman" panose="02020603050405020304" pitchFamily="18" charset="0"/>
                <a:cs typeface="Times New Roman" panose="02020603050405020304" pitchFamily="18" charset="0"/>
              </a:rPr>
              <a:t>độ</a:t>
            </a:r>
            <a:r>
              <a:rPr lang="en-US" sz="2200" b="1" dirty="0">
                <a:solidFill>
                  <a:srgbClr val="C00000"/>
                </a:solidFill>
                <a:latin typeface="Times New Roman" panose="02020603050405020304" pitchFamily="18" charset="0"/>
                <a:cs typeface="Times New Roman" panose="02020603050405020304" pitchFamily="18" charset="0"/>
              </a:rPr>
              <a:t> </a:t>
            </a:r>
            <a:r>
              <a:rPr lang="vi-VN" sz="2200" b="1" dirty="0">
                <a:solidFill>
                  <a:srgbClr val="C00000"/>
                </a:solidFill>
                <a:latin typeface="Times New Roman" panose="02020603050405020304" pitchFamily="18" charset="0"/>
                <a:cs typeface="Times New Roman" panose="02020603050405020304" pitchFamily="18" charset="0"/>
              </a:rPr>
              <a:t>đo được sẽ không chính xác.</a:t>
            </a:r>
          </a:p>
        </p:txBody>
      </p:sp>
      <p:pic>
        <p:nvPicPr>
          <p:cNvPr id="29" name="Picture 2" descr="Ppt Note Cartoon Illustration, Ppt Notes, Cartoon Illustrations, Ppt  Illustrations PNG Transparent Clipart Image and PSD File for Free Download"/>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167">
                        <a14:foregroundMark x1="14167" y1="32000" x2="86583" y2="32417"/>
                        <a14:foregroundMark x1="88000" y1="30167" x2="81500" y2="39833"/>
                        <a14:foregroundMark x1="83333" y1="40167" x2="90167" y2="38750"/>
                        <a14:foregroundMark x1="82583" y1="73500" x2="90000" y2="63667"/>
                        <a14:foregroundMark x1="86750" y1="64083" x2="85333" y2="67667"/>
                        <a14:foregroundMark x1="81333" y1="74750" x2="89833" y2="74417"/>
                        <a14:foregroundMark x1="13250" y1="17750" x2="14333" y2="28417"/>
                        <a14:foregroundMark x1="15417" y1="16583" x2="85500" y2="17917"/>
                        <a14:foregroundMark x1="86750" y1="17500" x2="84917" y2="28417"/>
                        <a14:foregroundMark x1="88167" y1="29833" x2="84583" y2="33500"/>
                        <a14:foregroundMark x1="86750" y1="30167" x2="86750" y2="30167"/>
                        <a14:foregroundMark x1="86583" y1="29333" x2="86583" y2="29333"/>
                        <a14:foregroundMark x1="87667" y1="29083" x2="87667" y2="29083"/>
                        <a14:foregroundMark x1="87667" y1="29667" x2="87667" y2="29667"/>
                        <a14:foregroundMark x1="87833" y1="28583" x2="86000" y2="30583"/>
                        <a14:foregroundMark x1="85083" y1="28750" x2="85083" y2="28750"/>
                        <a14:foregroundMark x1="85083" y1="28583" x2="85083" y2="29083"/>
                        <a14:foregroundMark x1="84917" y1="31083" x2="84917" y2="31083"/>
                        <a14:foregroundMark x1="17917" y1="16417" x2="86750" y2="16417"/>
                      </a14:backgroundRemoval>
                    </a14:imgEffect>
                  </a14:imgLayer>
                </a14:imgProps>
              </a:ext>
              <a:ext uri="{28A0092B-C50C-407E-A947-70E740481C1C}">
                <a14:useLocalDpi xmlns:a14="http://schemas.microsoft.com/office/drawing/2010/main" val="0"/>
              </a:ext>
            </a:extLst>
          </a:blip>
          <a:srcRect l="10668" t="49569" r="10582" b="25462"/>
          <a:stretch/>
        </p:blipFill>
        <p:spPr bwMode="auto">
          <a:xfrm>
            <a:off x="7512531" y="5127049"/>
            <a:ext cx="4433888" cy="1582185"/>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E648D752-BF5C-4466-86C9-578981A27C92}"/>
              </a:ext>
            </a:extLst>
          </p:cNvPr>
          <p:cNvSpPr txBox="1"/>
          <p:nvPr/>
        </p:nvSpPr>
        <p:spPr>
          <a:xfrm>
            <a:off x="7711015" y="5376080"/>
            <a:ext cx="4036920" cy="657552"/>
          </a:xfrm>
          <a:prstGeom prst="rect">
            <a:avLst/>
          </a:prstGeom>
          <a:noFill/>
          <a:ln>
            <a:noFill/>
            <a:prstDash val="sysDot"/>
          </a:ln>
        </p:spPr>
        <p:txBody>
          <a:bodyPr wrap="square">
            <a:spAutoFit/>
          </a:bodyPr>
          <a:lstStyle/>
          <a:p>
            <a:pPr marL="0" indent="0" algn="ctr">
              <a:lnSpc>
                <a:spcPct val="110000"/>
              </a:lnSpc>
              <a:spcBef>
                <a:spcPts val="0"/>
              </a:spcBef>
              <a:buFont typeface="Times New Roman" panose="02020603050405020304" pitchFamily="18" charset="0"/>
              <a:buNone/>
            </a:pPr>
            <a:r>
              <a:rPr lang="en-US" altLang="en-US" sz="3600" b="1" dirty="0">
                <a:solidFill>
                  <a:srgbClr val="944D2D"/>
                </a:solidFill>
                <a:latin typeface="Times New Roman" panose="02020603050405020304" pitchFamily="18" charset="0"/>
                <a:cs typeface="Times New Roman" panose="02020603050405020304" pitchFamily="18" charset="0"/>
              </a:rPr>
              <a:t>LỀU KHÍ TƯỢNG </a:t>
            </a:r>
          </a:p>
        </p:txBody>
      </p:sp>
    </p:spTree>
    <p:extLst>
      <p:ext uri="{BB962C8B-B14F-4D97-AF65-F5344CB8AC3E}">
        <p14:creationId xmlns:p14="http://schemas.microsoft.com/office/powerpoint/2010/main" val="179304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par>
                                <p:cTn id="21" presetID="16" presetClass="entr" presetSubtype="21"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barn(inVertical)">
                                      <p:cBhvr>
                                        <p:cTn id="2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p:bldP spid="26" grpId="0"/>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4364182" y="142246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latin typeface="Times New Roman" panose="02020603050405020304" pitchFamily="18" charset="0"/>
              <a:cs typeface="Times New Roman" panose="02020603050405020304" pitchFamily="18" charset="0"/>
            </a:endParaRPr>
          </a:p>
        </p:txBody>
      </p:sp>
      <p:pic>
        <p:nvPicPr>
          <p:cNvPr id="8" name="Picture 4" descr="Caixa De Texto Bobina De Vírgula Preta, Caixa De Texto, Preto, Vírgula  Imagem PNG e PSD Para Download Gratuito"/>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0469" y1="26406" x2="22344" y2="25000"/>
                        <a14:foregroundMark x1="29531" y1="24688" x2="29531" y2="24688"/>
                        <a14:foregroundMark x1="38906" y1="22188" x2="38906" y2="22188"/>
                        <a14:foregroundMark x1="42500" y1="22188" x2="42500" y2="22188"/>
                        <a14:foregroundMark x1="47031" y1="19219" x2="47031" y2="19219"/>
                        <a14:foregroundMark x1="82656" y1="18281" x2="82656" y2="18281"/>
                        <a14:foregroundMark x1="85938" y1="21250" x2="85938" y2="21250"/>
                        <a14:foregroundMark x1="86250" y1="24688" x2="86250" y2="24688"/>
                        <a14:foregroundMark x1="75156" y1="75000" x2="75156" y2="75000"/>
                        <a14:foregroundMark x1="67813" y1="77656" x2="67813" y2="77656"/>
                        <a14:foregroundMark x1="59688" y1="76406" x2="59688" y2="76406"/>
                        <a14:foregroundMark x1="22031" y1="82500" x2="22031" y2="82500"/>
                        <a14:foregroundMark x1="19063" y1="80781" x2="19063" y2="80781"/>
                        <a14:foregroundMark x1="18750" y1="76719" x2="18750" y2="76719"/>
                      </a14:backgroundRemoval>
                    </a14:imgEffect>
                  </a14:imgLayer>
                </a14:imgProps>
              </a:ext>
              <a:ext uri="{28A0092B-C50C-407E-A947-70E740481C1C}">
                <a14:useLocalDpi xmlns:a14="http://schemas.microsoft.com/office/drawing/2010/main" val="0"/>
              </a:ext>
            </a:extLst>
          </a:blip>
          <a:srcRect l="12267" t="12218" r="9014" b="11483"/>
          <a:stretch/>
        </p:blipFill>
        <p:spPr bwMode="auto">
          <a:xfrm>
            <a:off x="2987523" y="92843"/>
            <a:ext cx="6311762" cy="274569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648D752-BF5C-4466-86C9-578981A27C92}"/>
              </a:ext>
            </a:extLst>
          </p:cNvPr>
          <p:cNvSpPr txBox="1"/>
          <p:nvPr/>
        </p:nvSpPr>
        <p:spPr>
          <a:xfrm>
            <a:off x="4319230" y="643482"/>
            <a:ext cx="3882292" cy="1514261"/>
          </a:xfrm>
          <a:prstGeom prst="rect">
            <a:avLst/>
          </a:prstGeom>
          <a:noFill/>
          <a:ln>
            <a:noFill/>
            <a:prstDash val="sysDot"/>
          </a:ln>
        </p:spPr>
        <p:txBody>
          <a:bodyPr wrap="square">
            <a:spAutoFit/>
          </a:bodyPr>
          <a:lstStyle/>
          <a:p>
            <a:pPr algn="just">
              <a:lnSpc>
                <a:spcPct val="110000"/>
              </a:lnSpc>
            </a:pPr>
            <a:r>
              <a:rPr lang="vi-VN" altLang="en-US" sz="2800" b="1" dirty="0">
                <a:solidFill>
                  <a:srgbClr val="FF0000"/>
                </a:solidFill>
                <a:latin typeface="Times New Roman" panose="02020603050405020304" pitchFamily="18" charset="0"/>
                <a:cs typeface="Times New Roman" panose="02020603050405020304" pitchFamily="18" charset="0"/>
              </a:rPr>
              <a:t>Nhiệt kế </a:t>
            </a:r>
            <a:r>
              <a:rPr lang="vi-VN" altLang="en-US" sz="2800" b="1" dirty="0">
                <a:solidFill>
                  <a:srgbClr val="2B8D3A"/>
                </a:solidFill>
                <a:latin typeface="Times New Roman" panose="02020603050405020304" pitchFamily="18" charset="0"/>
                <a:cs typeface="Times New Roman" panose="02020603050405020304" pitchFamily="18" charset="0"/>
              </a:rPr>
              <a:t>là thiết bị dùng để đo nhiệt độ. </a:t>
            </a:r>
            <a:endParaRPr lang="en-US" altLang="en-US" sz="2800" b="1" dirty="0">
              <a:solidFill>
                <a:srgbClr val="2B8D3A"/>
              </a:solidFill>
              <a:latin typeface="Times New Roman" panose="02020603050405020304" pitchFamily="18" charset="0"/>
              <a:cs typeface="Times New Roman" panose="02020603050405020304" pitchFamily="18" charset="0"/>
            </a:endParaRPr>
          </a:p>
          <a:p>
            <a:pPr algn="just">
              <a:lnSpc>
                <a:spcPct val="110000"/>
              </a:lnSpc>
            </a:pPr>
            <a:r>
              <a:rPr lang="vi-VN" altLang="en-US" sz="2800" b="1" dirty="0">
                <a:solidFill>
                  <a:srgbClr val="2B8D3A"/>
                </a:solidFill>
                <a:latin typeface="Times New Roman" panose="02020603050405020304" pitchFamily="18" charset="0"/>
                <a:cs typeface="Times New Roman" panose="02020603050405020304" pitchFamily="18" charset="0"/>
              </a:rPr>
              <a:t>Đơn vị đo </a:t>
            </a:r>
            <a:r>
              <a:rPr lang="en-US" altLang="en-US" sz="2800" b="1" dirty="0" err="1">
                <a:solidFill>
                  <a:srgbClr val="2B8D3A"/>
                </a:solidFill>
                <a:latin typeface="Times New Roman" panose="02020603050405020304" pitchFamily="18" charset="0"/>
                <a:cs typeface="Times New Roman" panose="02020603050405020304" pitchFamily="18" charset="0"/>
              </a:rPr>
              <a:t>nhiệt</a:t>
            </a:r>
            <a:r>
              <a:rPr lang="en-US" altLang="en-US" sz="2800" b="1" dirty="0">
                <a:solidFill>
                  <a:srgbClr val="2B8D3A"/>
                </a:solidFill>
                <a:latin typeface="Times New Roman" panose="02020603050405020304" pitchFamily="18" charset="0"/>
                <a:cs typeface="Times New Roman" panose="02020603050405020304" pitchFamily="18" charset="0"/>
              </a:rPr>
              <a:t> </a:t>
            </a:r>
            <a:r>
              <a:rPr lang="en-US" altLang="en-US" sz="2800" b="1" dirty="0" err="1">
                <a:solidFill>
                  <a:srgbClr val="2B8D3A"/>
                </a:solidFill>
                <a:latin typeface="Times New Roman" panose="02020603050405020304" pitchFamily="18" charset="0"/>
                <a:cs typeface="Times New Roman" panose="02020603050405020304" pitchFamily="18" charset="0"/>
              </a:rPr>
              <a:t>độ</a:t>
            </a:r>
            <a:r>
              <a:rPr lang="en-US" altLang="en-US" sz="2800" b="1" dirty="0">
                <a:solidFill>
                  <a:srgbClr val="2B8D3A"/>
                </a:solidFill>
                <a:latin typeface="Times New Roman" panose="02020603050405020304" pitchFamily="18" charset="0"/>
                <a:cs typeface="Times New Roman" panose="02020603050405020304" pitchFamily="18" charset="0"/>
              </a:rPr>
              <a:t> </a:t>
            </a:r>
            <a:r>
              <a:rPr lang="vi-VN" altLang="en-US" sz="2800" b="1" dirty="0">
                <a:solidFill>
                  <a:srgbClr val="2B8D3A"/>
                </a:solidFill>
                <a:latin typeface="Times New Roman" panose="02020603050405020304" pitchFamily="18" charset="0"/>
                <a:cs typeface="Times New Roman" panose="02020603050405020304" pitchFamily="18" charset="0"/>
              </a:rPr>
              <a:t>là </a:t>
            </a:r>
            <a:r>
              <a:rPr lang="en-US" altLang="en-US" sz="2800" b="1" baseline="30000" dirty="0">
                <a:solidFill>
                  <a:srgbClr val="FF0000"/>
                </a:solidFill>
                <a:latin typeface="Times New Roman" panose="02020603050405020304" pitchFamily="18" charset="0"/>
                <a:cs typeface="Times New Roman" panose="02020603050405020304" pitchFamily="18" charset="0"/>
              </a:rPr>
              <a:t>0</a:t>
            </a:r>
            <a:r>
              <a:rPr lang="en-US" altLang="en-US" sz="2800" b="1" dirty="0">
                <a:solidFill>
                  <a:srgbClr val="FF0000"/>
                </a:solidFill>
                <a:latin typeface="Times New Roman" panose="02020603050405020304" pitchFamily="18" charset="0"/>
                <a:cs typeface="Times New Roman" panose="02020603050405020304" pitchFamily="18" charset="0"/>
              </a:rPr>
              <a:t>C</a:t>
            </a:r>
          </a:p>
        </p:txBody>
      </p:sp>
      <p:pic>
        <p:nvPicPr>
          <p:cNvPr id="12" name="Picture 2" descr="Cartoon Cute Yellow Rectangle White Border Bubble Box Element, Cartoon,  Lovely, Yellow PNG Transparent Clipart Image and PSD File for Free Download"/>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1875">
                        <a14:foregroundMark x1="15625" y1="24688" x2="15625" y2="24688"/>
                        <a14:foregroundMark x1="17813" y1="17969" x2="17813" y2="17969"/>
                        <a14:foregroundMark x1="22031" y1="20000" x2="22031" y2="20000"/>
                        <a14:foregroundMark x1="91875" y1="56563" x2="91875" y2="56563"/>
                        <a14:foregroundMark x1="25781" y1="18906" x2="25781" y2="18906"/>
                        <a14:foregroundMark x1="22031" y1="24844" x2="22031" y2="24844"/>
                      </a14:backgroundRemoval>
                    </a14:imgEffect>
                  </a14:imgLayer>
                </a14:imgProps>
              </a:ext>
              <a:ext uri="{28A0092B-C50C-407E-A947-70E740481C1C}">
                <a14:useLocalDpi xmlns:a14="http://schemas.microsoft.com/office/drawing/2010/main" val="0"/>
              </a:ext>
            </a:extLst>
          </a:blip>
          <a:srcRect l="7695" t="14318" r="5259" b="18637"/>
          <a:stretch/>
        </p:blipFill>
        <p:spPr bwMode="auto">
          <a:xfrm>
            <a:off x="9162641" y="92843"/>
            <a:ext cx="2996630" cy="230810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648D752-BF5C-4466-86C9-578981A27C92}"/>
              </a:ext>
            </a:extLst>
          </p:cNvPr>
          <p:cNvSpPr txBox="1"/>
          <p:nvPr/>
        </p:nvSpPr>
        <p:spPr>
          <a:xfrm>
            <a:off x="9458325" y="1018353"/>
            <a:ext cx="2447088" cy="531940"/>
          </a:xfrm>
          <a:prstGeom prst="rect">
            <a:avLst/>
          </a:prstGeom>
          <a:noFill/>
          <a:ln>
            <a:noFill/>
            <a:prstDash val="sysDot"/>
          </a:ln>
        </p:spPr>
        <p:txBody>
          <a:bodyPr wrap="square">
            <a:spAutoFit/>
          </a:bodyPr>
          <a:lstStyle/>
          <a:p>
            <a:pPr marL="0" indent="0" algn="just">
              <a:lnSpc>
                <a:spcPct val="110000"/>
              </a:lnSpc>
              <a:spcBef>
                <a:spcPts val="0"/>
              </a:spcBef>
              <a:buFont typeface="Times New Roman" panose="02020603050405020304" pitchFamily="18" charset="0"/>
              <a:buNone/>
            </a:pPr>
            <a:r>
              <a:rPr lang="en-US" altLang="en-US" sz="2800" b="1" dirty="0">
                <a:solidFill>
                  <a:srgbClr val="C00000"/>
                </a:solidFill>
                <a:latin typeface="Times New Roman" panose="02020603050405020304" pitchFamily="18" charset="0"/>
                <a:cs typeface="Times New Roman" panose="02020603050405020304" pitchFamily="18" charset="0"/>
              </a:rPr>
              <a:t>ĐÂY LÀ GÌ?</a:t>
            </a:r>
          </a:p>
        </p:txBody>
      </p:sp>
      <p:sp>
        <p:nvSpPr>
          <p:cNvPr id="14" name="TextBox 13">
            <a:extLst>
              <a:ext uri="{FF2B5EF4-FFF2-40B4-BE49-F238E27FC236}">
                <a16:creationId xmlns:a16="http://schemas.microsoft.com/office/drawing/2014/main" id="{E648D752-BF5C-4466-86C9-578981A27C92}"/>
              </a:ext>
            </a:extLst>
          </p:cNvPr>
          <p:cNvSpPr txBox="1"/>
          <p:nvPr/>
        </p:nvSpPr>
        <p:spPr>
          <a:xfrm>
            <a:off x="9162641" y="5844689"/>
            <a:ext cx="2007586" cy="657552"/>
          </a:xfrm>
          <a:prstGeom prst="rect">
            <a:avLst/>
          </a:prstGeom>
          <a:solidFill>
            <a:srgbClr val="BBE0FF"/>
          </a:solidFill>
          <a:ln>
            <a:noFill/>
            <a:prstDash val="sysDot"/>
          </a:ln>
        </p:spPr>
        <p:txBody>
          <a:bodyPr wrap="square">
            <a:spAutoFit/>
          </a:bodyPr>
          <a:lstStyle/>
          <a:p>
            <a:pPr marL="0" indent="0" algn="just">
              <a:lnSpc>
                <a:spcPct val="110000"/>
              </a:lnSpc>
              <a:spcBef>
                <a:spcPts val="0"/>
              </a:spcBef>
              <a:buFont typeface="Times New Roman" panose="02020603050405020304" pitchFamily="18" charset="0"/>
              <a:buNone/>
            </a:pPr>
            <a:r>
              <a:rPr lang="en-US" altLang="en-US" sz="3600" b="1" dirty="0" err="1">
                <a:solidFill>
                  <a:srgbClr val="002060"/>
                </a:solidFill>
                <a:latin typeface="Times New Roman" panose="02020603050405020304" pitchFamily="18" charset="0"/>
                <a:cs typeface="Times New Roman" panose="02020603050405020304" pitchFamily="18" charset="0"/>
              </a:rPr>
              <a:t>Nhiệt</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kế</a:t>
            </a:r>
            <a:endParaRPr lang="en-US" altLang="en-US" sz="3600" b="1" dirty="0">
              <a:solidFill>
                <a:srgbClr val="002060"/>
              </a:solidFill>
              <a:latin typeface="Times New Roman" panose="02020603050405020304" pitchFamily="18" charset="0"/>
              <a:cs typeface="Times New Roman" panose="02020603050405020304" pitchFamily="18" charset="0"/>
            </a:endParaRPr>
          </a:p>
        </p:txBody>
      </p:sp>
      <p:pic>
        <p:nvPicPr>
          <p:cNvPr id="3074" name="Picture 2" descr="Hình ảnh Nhiệt Kế Biểu Tượng Vector Thiết Kế Biểu Tượng, Nhiệt Kế, Chuyển  đổi Biểu Tượng, Biểu Tượng Thể Dục Vector và PNG với nền trong suốt để tải  xuống miễn"/>
          <p:cNvPicPr>
            <a:picLocks noChangeAspect="1" noChangeArrowheads="1"/>
          </p:cNvPicPr>
          <p:nvPr/>
        </p:nvPicPr>
        <p:blipFill rotWithShape="1">
          <a:blip r:embed="rId6" cstate="hqprint">
            <a:extLst>
              <a:ext uri="{BEBA8EAE-BF5A-486C-A8C5-ECC9F3942E4B}">
                <a14:imgProps xmlns:a14="http://schemas.microsoft.com/office/drawing/2010/main">
                  <a14:imgLayer r:embed="rId7">
                    <a14:imgEffect>
                      <a14:backgroundRemoval t="7656" b="90000" l="10000" r="90000">
                        <a14:foregroundMark x1="47656" y1="7656" x2="47656" y2="7656"/>
                        <a14:foregroundMark x1="57656" y1="14531" x2="57656" y2="14531"/>
                        <a14:foregroundMark x1="57656" y1="18281" x2="57656" y2="18281"/>
                        <a14:foregroundMark x1="60313" y1="20156" x2="60313" y2="20156"/>
                        <a14:foregroundMark x1="59375" y1="21719" x2="59375" y2="21719"/>
                        <a14:foregroundMark x1="58438" y1="25469" x2="58438" y2="25469"/>
                        <a14:foregroundMark x1="59062" y1="28281" x2="59062" y2="28281"/>
                        <a14:foregroundMark x1="58438" y1="32500" x2="58438" y2="32500"/>
                        <a14:foregroundMark x1="58125" y1="36094" x2="58125" y2="36094"/>
                        <a14:foregroundMark x1="58438" y1="38906" x2="58438" y2="38906"/>
                        <a14:foregroundMark x1="58438" y1="42813" x2="58438" y2="42813"/>
                        <a14:foregroundMark x1="58438" y1="45625" x2="58438" y2="45625"/>
                        <a14:foregroundMark x1="58594" y1="50313" x2="58594" y2="50313"/>
                        <a14:foregroundMark x1="58906" y1="53438" x2="58906" y2="53438"/>
                        <a14:foregroundMark x1="59062" y1="56719" x2="59062" y2="56719"/>
                        <a14:foregroundMark x1="59375" y1="60156" x2="59375" y2="60156"/>
                        <a14:foregroundMark x1="58438" y1="64375" x2="58438" y2="64375"/>
                        <a14:foregroundMark x1="58594" y1="67188" x2="58594" y2="67188"/>
                        <a14:foregroundMark x1="38438" y1="86250" x2="38438" y2="86250"/>
                        <a14:foregroundMark x1="39844" y1="78281" x2="39844" y2="78281"/>
                        <a14:foregroundMark x1="60781" y1="34688" x2="60781" y2="34688"/>
                        <a14:foregroundMark x1="61250" y1="57188" x2="61250" y2="57188"/>
                        <a14:foregroundMark x1="61250" y1="50313" x2="61250" y2="50313"/>
                        <a14:foregroundMark x1="61719" y1="49375" x2="61719" y2="49375"/>
                        <a14:foregroundMark x1="57500" y1="59531" x2="57500" y2="59531"/>
                        <a14:foregroundMark x1="60000" y1="63750" x2="60000" y2="63750"/>
                      </a14:backgroundRemoval>
                    </a14:imgEffect>
                  </a14:imgLayer>
                </a14:imgProps>
              </a:ext>
              <a:ext uri="{28A0092B-C50C-407E-A947-70E740481C1C}">
                <a14:useLocalDpi xmlns:a14="http://schemas.microsoft.com/office/drawing/2010/main" val="0"/>
              </a:ext>
            </a:extLst>
          </a:blip>
          <a:srcRect l="36355" t="7683" r="33411" b="7708"/>
          <a:stretch/>
        </p:blipFill>
        <p:spPr bwMode="auto">
          <a:xfrm>
            <a:off x="3919976" y="746585"/>
            <a:ext cx="513930" cy="143820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8"/>
          <a:stretch>
            <a:fillRect/>
          </a:stretch>
        </p:blipFill>
        <p:spPr>
          <a:xfrm>
            <a:off x="9706002" y="2101789"/>
            <a:ext cx="920865" cy="3599106"/>
          </a:xfrm>
          <a:prstGeom prst="rect">
            <a:avLst/>
          </a:prstGeom>
        </p:spPr>
      </p:pic>
      <p:sp>
        <p:nvSpPr>
          <p:cNvPr id="17" name="TextBox 16">
            <a:extLst>
              <a:ext uri="{FF2B5EF4-FFF2-40B4-BE49-F238E27FC236}">
                <a16:creationId xmlns:a16="http://schemas.microsoft.com/office/drawing/2014/main" id="{E648D752-BF5C-4466-86C9-578981A27C92}"/>
              </a:ext>
            </a:extLst>
          </p:cNvPr>
          <p:cNvSpPr txBox="1"/>
          <p:nvPr/>
        </p:nvSpPr>
        <p:spPr>
          <a:xfrm>
            <a:off x="111915" y="77295"/>
            <a:ext cx="3875024" cy="716093"/>
          </a:xfrm>
          <a:prstGeom prst="rect">
            <a:avLst/>
          </a:prstGeom>
          <a:noFill/>
          <a:ln>
            <a:noFill/>
            <a:prstDash val="sysDot"/>
          </a:ln>
        </p:spPr>
        <p:txBody>
          <a:bodyPr wrap="square">
            <a:spAutoFit/>
          </a:bodyPr>
          <a:lstStyle/>
          <a:p>
            <a:pPr algn="just">
              <a:lnSpc>
                <a:spcPct val="110000"/>
              </a:lnSpc>
            </a:pPr>
            <a:r>
              <a:rPr lang="en-US" altLang="en-US" sz="4000" b="1" dirty="0">
                <a:solidFill>
                  <a:srgbClr val="FF0000"/>
                </a:solidFill>
                <a:latin typeface="Times New Roman" panose="02020603050405020304" pitchFamily="18" charset="0"/>
                <a:cs typeface="Times New Roman" panose="02020603050405020304" pitchFamily="18" charset="0"/>
              </a:rPr>
              <a:t>EM CÓ BIẾT ?</a:t>
            </a:r>
          </a:p>
        </p:txBody>
      </p:sp>
      <p:pic>
        <p:nvPicPr>
          <p:cNvPr id="19" name="Picture 2" descr="Ppt Note Cartoon Illustration, Ppt Notes, Cartoon Illustrations, Ppt  Illustrations PNG Transparent Clipart Image and PSD File for Free Download"/>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167">
                        <a14:foregroundMark x1="14167" y1="32000" x2="86583" y2="32417"/>
                        <a14:foregroundMark x1="88000" y1="30167" x2="81500" y2="39833"/>
                        <a14:foregroundMark x1="83333" y1="40167" x2="90167" y2="38750"/>
                        <a14:foregroundMark x1="82583" y1="73500" x2="90000" y2="63667"/>
                        <a14:foregroundMark x1="86750" y1="64083" x2="85333" y2="67667"/>
                        <a14:foregroundMark x1="81333" y1="74750" x2="89833" y2="74417"/>
                        <a14:foregroundMark x1="13250" y1="17750" x2="14333" y2="28417"/>
                        <a14:foregroundMark x1="15417" y1="16583" x2="85500" y2="17917"/>
                        <a14:foregroundMark x1="86750" y1="17500" x2="84917" y2="28417"/>
                        <a14:foregroundMark x1="88167" y1="29833" x2="84583" y2="33500"/>
                        <a14:foregroundMark x1="86750" y1="30167" x2="86750" y2="30167"/>
                        <a14:foregroundMark x1="86583" y1="29333" x2="86583" y2="29333"/>
                        <a14:foregroundMark x1="87667" y1="29083" x2="87667" y2="29083"/>
                        <a14:foregroundMark x1="87667" y1="29667" x2="87667" y2="29667"/>
                        <a14:foregroundMark x1="87833" y1="28583" x2="86000" y2="30583"/>
                        <a14:foregroundMark x1="85083" y1="28750" x2="85083" y2="28750"/>
                        <a14:foregroundMark x1="85083" y1="28583" x2="85083" y2="29083"/>
                        <a14:foregroundMark x1="84917" y1="31083" x2="84917" y2="31083"/>
                        <a14:foregroundMark x1="17917" y1="16417" x2="86750" y2="16417"/>
                      </a14:backgroundRemoval>
                    </a14:imgEffect>
                  </a14:imgLayer>
                </a14:imgProps>
              </a:ext>
              <a:ext uri="{28A0092B-C50C-407E-A947-70E740481C1C}">
                <a14:useLocalDpi xmlns:a14="http://schemas.microsoft.com/office/drawing/2010/main" val="0"/>
              </a:ext>
            </a:extLst>
          </a:blip>
          <a:srcRect l="10668" t="49569" r="10582" b="25462"/>
          <a:stretch/>
        </p:blipFill>
        <p:spPr bwMode="auto">
          <a:xfrm>
            <a:off x="426240" y="2812918"/>
            <a:ext cx="7017269" cy="139271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Thinking Person PNG Image &amp;amp; PSD File Free Download - Lovepik | 401333021"/>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79070" y1="26163" x2="79070" y2="26163"/>
                        <a14:foregroundMark x1="76395" y1="36628" x2="76395" y2="36628"/>
                        <a14:foregroundMark x1="75930" y1="32791" x2="75930" y2="32791"/>
                        <a14:foregroundMark x1="76744" y1="31628" x2="76977" y2="30930"/>
                        <a14:foregroundMark x1="76977" y1="30930" x2="77093" y2="30349"/>
                        <a14:foregroundMark x1="73605" y1="25814" x2="73605" y2="25814"/>
                        <a14:foregroundMark x1="75349" y1="24651" x2="75349" y2="24651"/>
                        <a14:foregroundMark x1="66628" y1="18023" x2="66628" y2="18023"/>
                        <a14:foregroundMark x1="64767" y1="15349" x2="64767" y2="15349"/>
                        <a14:foregroundMark x1="22209" y1="28953" x2="22209" y2="28953"/>
                        <a14:foregroundMark x1="22326" y1="24070" x2="22326" y2="24070"/>
                      </a14:backgroundRemoval>
                    </a14:imgEffect>
                  </a14:imgLayer>
                </a14:imgProps>
              </a:ext>
              <a:ext uri="{28A0092B-C50C-407E-A947-70E740481C1C}">
                <a14:useLocalDpi xmlns:a14="http://schemas.microsoft.com/office/drawing/2010/main" val="0"/>
              </a:ext>
            </a:extLst>
          </a:blip>
          <a:srcRect l="15020" t="4831" r="16684" b="10969"/>
          <a:stretch/>
        </p:blipFill>
        <p:spPr bwMode="auto">
          <a:xfrm>
            <a:off x="795272" y="615559"/>
            <a:ext cx="1818064" cy="224144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Ppt Note Cartoon Illustration, Ppt Notes, Cartoon Illustrations, Ppt  Illustrations PNG Transparent Clipart Image and PSD File for Free Download"/>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167">
                        <a14:foregroundMark x1="14167" y1="32000" x2="86583" y2="32417"/>
                        <a14:foregroundMark x1="88000" y1="30167" x2="81500" y2="39833"/>
                        <a14:foregroundMark x1="83333" y1="40167" x2="90167" y2="38750"/>
                        <a14:foregroundMark x1="82583" y1="73500" x2="90000" y2="63667"/>
                        <a14:foregroundMark x1="86750" y1="64083" x2="85333" y2="67667"/>
                        <a14:foregroundMark x1="81333" y1="74750" x2="89833" y2="74417"/>
                        <a14:foregroundMark x1="13250" y1="17750" x2="14333" y2="28417"/>
                        <a14:foregroundMark x1="15417" y1="16583" x2="85500" y2="17917"/>
                        <a14:foregroundMark x1="86750" y1="17500" x2="84917" y2="28417"/>
                        <a14:foregroundMark x1="88167" y1="29833" x2="84583" y2="33500"/>
                        <a14:foregroundMark x1="86750" y1="30167" x2="86750" y2="30167"/>
                        <a14:foregroundMark x1="86583" y1="29333" x2="86583" y2="29333"/>
                        <a14:foregroundMark x1="87667" y1="29083" x2="87667" y2="29083"/>
                        <a14:foregroundMark x1="87667" y1="29667" x2="87667" y2="29667"/>
                        <a14:foregroundMark x1="87833" y1="28583" x2="86000" y2="30583"/>
                        <a14:foregroundMark x1="85083" y1="28750" x2="85083" y2="28750"/>
                        <a14:foregroundMark x1="85083" y1="28583" x2="85083" y2="29083"/>
                        <a14:foregroundMark x1="84917" y1="31083" x2="84917" y2="31083"/>
                        <a14:foregroundMark x1="17917" y1="16417" x2="86750" y2="16417"/>
                      </a14:backgroundRemoval>
                    </a14:imgEffect>
                  </a14:imgLayer>
                </a14:imgProps>
              </a:ext>
              <a:ext uri="{28A0092B-C50C-407E-A947-70E740481C1C}">
                <a14:useLocalDpi xmlns:a14="http://schemas.microsoft.com/office/drawing/2010/main" val="0"/>
              </a:ext>
            </a:extLst>
          </a:blip>
          <a:srcRect l="10668" t="49569" r="10582" b="25462"/>
          <a:stretch/>
        </p:blipFill>
        <p:spPr bwMode="auto">
          <a:xfrm>
            <a:off x="426239" y="4204322"/>
            <a:ext cx="7017269" cy="139271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Ppt Note Cartoon Illustration, Ppt Notes, Cartoon Illustrations, Ppt  Illustrations PNG Transparent Clipart Image and PSD File for Free Download"/>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167">
                        <a14:foregroundMark x1="14167" y1="32000" x2="86583" y2="32417"/>
                        <a14:foregroundMark x1="88000" y1="30167" x2="81500" y2="39833"/>
                        <a14:foregroundMark x1="83333" y1="40167" x2="90167" y2="38750"/>
                        <a14:foregroundMark x1="82583" y1="73500" x2="90000" y2="63667"/>
                        <a14:foregroundMark x1="86750" y1="64083" x2="85333" y2="67667"/>
                        <a14:foregroundMark x1="81333" y1="74750" x2="89833" y2="74417"/>
                        <a14:foregroundMark x1="13250" y1="17750" x2="14333" y2="28417"/>
                        <a14:foregroundMark x1="15417" y1="16583" x2="85500" y2="17917"/>
                        <a14:foregroundMark x1="86750" y1="17500" x2="84917" y2="28417"/>
                        <a14:foregroundMark x1="88167" y1="29833" x2="84583" y2="33500"/>
                        <a14:foregroundMark x1="86750" y1="30167" x2="86750" y2="30167"/>
                        <a14:foregroundMark x1="86583" y1="29333" x2="86583" y2="29333"/>
                        <a14:foregroundMark x1="87667" y1="29083" x2="87667" y2="29083"/>
                        <a14:foregroundMark x1="87667" y1="29667" x2="87667" y2="29667"/>
                        <a14:foregroundMark x1="87833" y1="28583" x2="86000" y2="30583"/>
                        <a14:foregroundMark x1="85083" y1="28750" x2="85083" y2="28750"/>
                        <a14:foregroundMark x1="85083" y1="28583" x2="85083" y2="29083"/>
                        <a14:foregroundMark x1="84917" y1="31083" x2="84917" y2="31083"/>
                        <a14:foregroundMark x1="17917" y1="16417" x2="86750" y2="16417"/>
                      </a14:backgroundRemoval>
                    </a14:imgEffect>
                  </a14:imgLayer>
                </a14:imgProps>
              </a:ext>
              <a:ext uri="{28A0092B-C50C-407E-A947-70E740481C1C}">
                <a14:useLocalDpi xmlns:a14="http://schemas.microsoft.com/office/drawing/2010/main" val="0"/>
              </a:ext>
            </a:extLst>
          </a:blip>
          <a:srcRect l="10668" t="49569" r="10582" b="25462"/>
          <a:stretch/>
        </p:blipFill>
        <p:spPr bwMode="auto">
          <a:xfrm>
            <a:off x="412231" y="5542214"/>
            <a:ext cx="7017269" cy="1392710"/>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E648D752-BF5C-4466-86C9-578981A27C92}"/>
              </a:ext>
            </a:extLst>
          </p:cNvPr>
          <p:cNvSpPr txBox="1"/>
          <p:nvPr/>
        </p:nvSpPr>
        <p:spPr>
          <a:xfrm>
            <a:off x="795272" y="2782960"/>
            <a:ext cx="5863474" cy="1040285"/>
          </a:xfrm>
          <a:prstGeom prst="rect">
            <a:avLst/>
          </a:prstGeom>
          <a:noFill/>
          <a:ln>
            <a:noFill/>
            <a:prstDash val="sysDot"/>
          </a:ln>
        </p:spPr>
        <p:txBody>
          <a:bodyPr wrap="square">
            <a:spAutoFit/>
          </a:bodyPr>
          <a:lstStyle/>
          <a:p>
            <a:pPr algn="just">
              <a:lnSpc>
                <a:spcPct val="110000"/>
              </a:lnSpc>
            </a:pPr>
            <a:r>
              <a:rPr lang="vi-VN" altLang="en-US" sz="2400" b="1" dirty="0">
                <a:latin typeface="Times New Roman" panose="02020603050405020304" pitchFamily="18" charset="0"/>
                <a:cs typeface="Times New Roman" panose="02020603050405020304" pitchFamily="18" charset="0"/>
              </a:rPr>
              <a:t>Nhiệt </a:t>
            </a:r>
            <a:r>
              <a:rPr lang="en-US" altLang="en-US" sz="2400" b="1" dirty="0" err="1">
                <a:latin typeface="Times New Roman" panose="02020603050405020304" pitchFamily="18" charset="0"/>
                <a:cs typeface="Times New Roman" panose="02020603050405020304" pitchFamily="18" charset="0"/>
              </a:rPr>
              <a:t>độ</a:t>
            </a:r>
            <a:r>
              <a:rPr lang="en-US" altLang="en-US" sz="2400" b="1" dirty="0">
                <a:latin typeface="Times New Roman" panose="02020603050405020304" pitchFamily="18" charset="0"/>
                <a:cs typeface="Times New Roman" panose="02020603050405020304" pitchFamily="18" charset="0"/>
              </a:rPr>
              <a:t> TB </a:t>
            </a:r>
            <a:r>
              <a:rPr lang="en-US" altLang="en-US" sz="3200" b="1" dirty="0" err="1">
                <a:solidFill>
                  <a:srgbClr val="FF0000"/>
                </a:solidFill>
                <a:latin typeface="Times New Roman" panose="02020603050405020304" pitchFamily="18" charset="0"/>
                <a:cs typeface="Times New Roman" panose="02020603050405020304" pitchFamily="18" charset="0"/>
              </a:rPr>
              <a:t>ngày</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giá</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trị</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trung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bình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của</a:t>
            </a:r>
            <a:r>
              <a:rPr lang="en-US" altLang="en-US" sz="2400" b="1" dirty="0">
                <a:latin typeface="Times New Roman" panose="02020603050405020304" pitchFamily="18" charset="0"/>
                <a:cs typeface="Times New Roman" panose="02020603050405020304" pitchFamily="18" charset="0"/>
              </a:rPr>
              <a:t> 4 </a:t>
            </a:r>
            <a:r>
              <a:rPr lang="en-US" altLang="en-US" sz="2400" b="1" dirty="0" err="1">
                <a:latin typeface="Times New Roman" panose="02020603050405020304" pitchFamily="18" charset="0"/>
                <a:cs typeface="Times New Roman" panose="02020603050405020304" pitchFamily="18" charset="0"/>
              </a:rPr>
              <a:t>lần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đo</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trong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ngày</a:t>
            </a:r>
            <a:r>
              <a:rPr lang="en-US" altLang="en-US" sz="2400" b="1" dirty="0">
                <a:latin typeface="Times New Roman" panose="02020603050405020304" pitchFamily="18" charset="0"/>
                <a:cs typeface="Times New Roman" panose="02020603050405020304" pitchFamily="18" charset="0"/>
              </a:rPr>
              <a:t> </a:t>
            </a:r>
          </a:p>
        </p:txBody>
      </p:sp>
      <p:sp>
        <p:nvSpPr>
          <p:cNvPr id="29" name="TextBox 28">
            <a:extLst>
              <a:ext uri="{FF2B5EF4-FFF2-40B4-BE49-F238E27FC236}">
                <a16:creationId xmlns:a16="http://schemas.microsoft.com/office/drawing/2014/main" id="{E648D752-BF5C-4466-86C9-578981A27C92}"/>
              </a:ext>
            </a:extLst>
          </p:cNvPr>
          <p:cNvSpPr txBox="1"/>
          <p:nvPr/>
        </p:nvSpPr>
        <p:spPr>
          <a:xfrm>
            <a:off x="801157" y="4175679"/>
            <a:ext cx="5863474" cy="1040285"/>
          </a:xfrm>
          <a:prstGeom prst="rect">
            <a:avLst/>
          </a:prstGeom>
          <a:noFill/>
          <a:ln>
            <a:noFill/>
            <a:prstDash val="sysDot"/>
          </a:ln>
        </p:spPr>
        <p:txBody>
          <a:bodyPr wrap="square">
            <a:spAutoFit/>
          </a:bodyPr>
          <a:lstStyle/>
          <a:p>
            <a:pPr algn="just">
              <a:lnSpc>
                <a:spcPct val="110000"/>
              </a:lnSpc>
            </a:pPr>
            <a:r>
              <a:rPr lang="vi-VN" altLang="en-US" sz="2400" b="1" dirty="0">
                <a:latin typeface="Times New Roman" panose="02020603050405020304" pitchFamily="18" charset="0"/>
                <a:cs typeface="Times New Roman" panose="02020603050405020304" pitchFamily="18" charset="0"/>
              </a:rPr>
              <a:t>Nhiệt </a:t>
            </a:r>
            <a:r>
              <a:rPr lang="en-US" altLang="en-US" sz="2400" b="1" dirty="0" err="1">
                <a:latin typeface="Times New Roman" panose="02020603050405020304" pitchFamily="18" charset="0"/>
                <a:cs typeface="Times New Roman" panose="02020603050405020304" pitchFamily="18" charset="0"/>
              </a:rPr>
              <a:t>độ</a:t>
            </a:r>
            <a:r>
              <a:rPr lang="en-US" altLang="en-US" sz="2400" b="1" dirty="0">
                <a:latin typeface="Times New Roman" panose="02020603050405020304" pitchFamily="18" charset="0"/>
                <a:cs typeface="Times New Roman" panose="02020603050405020304" pitchFamily="18" charset="0"/>
              </a:rPr>
              <a:t> TB</a:t>
            </a:r>
            <a:r>
              <a:rPr lang="en-US" altLang="en-US" sz="3200" b="1" dirty="0">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tháng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giá</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trị</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trung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bình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của</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nhiệt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độ</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các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ngày</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trong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tháng</a:t>
            </a:r>
            <a:endParaRPr lang="en-US" altLang="en-US" sz="2400" b="1" dirty="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E648D752-BF5C-4466-86C9-578981A27C92}"/>
              </a:ext>
            </a:extLst>
          </p:cNvPr>
          <p:cNvSpPr txBox="1"/>
          <p:nvPr/>
        </p:nvSpPr>
        <p:spPr>
          <a:xfrm>
            <a:off x="795272" y="5512746"/>
            <a:ext cx="5863474" cy="1040285"/>
          </a:xfrm>
          <a:prstGeom prst="rect">
            <a:avLst/>
          </a:prstGeom>
          <a:noFill/>
          <a:ln>
            <a:noFill/>
            <a:prstDash val="sysDot"/>
          </a:ln>
        </p:spPr>
        <p:txBody>
          <a:bodyPr wrap="square">
            <a:spAutoFit/>
          </a:bodyPr>
          <a:lstStyle/>
          <a:p>
            <a:pPr algn="just">
              <a:lnSpc>
                <a:spcPct val="110000"/>
              </a:lnSpc>
            </a:pPr>
            <a:r>
              <a:rPr lang="vi-VN" altLang="en-US" sz="2400" b="1" dirty="0">
                <a:latin typeface="Times New Roman" panose="02020603050405020304" pitchFamily="18" charset="0"/>
                <a:cs typeface="Times New Roman" panose="02020603050405020304" pitchFamily="18" charset="0"/>
              </a:rPr>
              <a:t>Nhiệt </a:t>
            </a:r>
            <a:r>
              <a:rPr lang="en-US" altLang="en-US" sz="2400" b="1" dirty="0" err="1">
                <a:latin typeface="Times New Roman" panose="02020603050405020304" pitchFamily="18" charset="0"/>
                <a:cs typeface="Times New Roman" panose="02020603050405020304" pitchFamily="18" charset="0"/>
              </a:rPr>
              <a:t>độ</a:t>
            </a:r>
            <a:r>
              <a:rPr lang="en-US" altLang="en-US" sz="2400" b="1" dirty="0">
                <a:latin typeface="Times New Roman" panose="02020603050405020304" pitchFamily="18" charset="0"/>
                <a:cs typeface="Times New Roman" panose="02020603050405020304" pitchFamily="18" charset="0"/>
              </a:rPr>
              <a:t> TB </a:t>
            </a:r>
            <a:r>
              <a:rPr lang="en-US" altLang="en-US" sz="3200" b="1" dirty="0" err="1">
                <a:solidFill>
                  <a:srgbClr val="FF0000"/>
                </a:solidFill>
                <a:latin typeface="Times New Roman" panose="02020603050405020304" pitchFamily="18" charset="0"/>
                <a:cs typeface="Times New Roman" panose="02020603050405020304" pitchFamily="18" charset="0"/>
              </a:rPr>
              <a:t>năm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giá</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trị</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trung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bình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của</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nhiệt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độ</a:t>
            </a:r>
            <a:r>
              <a:rPr lang="en-US" altLang="en-US" sz="2400" b="1" dirty="0">
                <a:latin typeface="Times New Roman" panose="02020603050405020304" pitchFamily="18" charset="0"/>
                <a:cs typeface="Times New Roman" panose="02020603050405020304" pitchFamily="18" charset="0"/>
              </a:rPr>
              <a:t> 12 </a:t>
            </a:r>
            <a:r>
              <a:rPr lang="en-US" altLang="en-US" sz="2400" b="1" dirty="0" err="1">
                <a:latin typeface="Times New Roman" panose="02020603050405020304" pitchFamily="18" charset="0"/>
                <a:cs typeface="Times New Roman" panose="02020603050405020304" pitchFamily="18" charset="0"/>
              </a:rPr>
              <a:t>tháng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trong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năm</a:t>
            </a:r>
            <a:endParaRPr lang="en-US" alt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1147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par>
                                <p:cTn id="30" presetID="16" presetClass="entr" presetSubtype="21" fill="hold" nodeType="withEffect">
                                  <p:stCondLst>
                                    <p:cond delay="0"/>
                                  </p:stCondLst>
                                  <p:childTnLst>
                                    <p:set>
                                      <p:cBhvr>
                                        <p:cTn id="31" dur="1" fill="hold">
                                          <p:stCondLst>
                                            <p:cond delay="0"/>
                                          </p:stCondLst>
                                        </p:cTn>
                                        <p:tgtEl>
                                          <p:spTgt spid="3074"/>
                                        </p:tgtEl>
                                        <p:attrNameLst>
                                          <p:attrName>style.visibility</p:attrName>
                                        </p:attrNameLst>
                                      </p:cBhvr>
                                      <p:to>
                                        <p:strVal val="visible"/>
                                      </p:to>
                                    </p:set>
                                    <p:animEffect transition="in" filter="barn(inVertical)">
                                      <p:cBhvr>
                                        <p:cTn id="32" dur="500"/>
                                        <p:tgtEl>
                                          <p:spTgt spid="3074"/>
                                        </p:tgtEl>
                                      </p:cBhvr>
                                    </p:animEffect>
                                  </p:childTnLst>
                                </p:cTn>
                              </p:par>
                              <p:par>
                                <p:cTn id="33" presetID="16" presetClass="entr" presetSubtype="21"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arn(inVertical)">
                                      <p:cBhvr>
                                        <p:cTn id="40" dur="500"/>
                                        <p:tgtEl>
                                          <p:spTgt spid="28"/>
                                        </p:tgtEl>
                                      </p:cBhvr>
                                    </p:animEffect>
                                  </p:childTnLst>
                                </p:cTn>
                              </p:par>
                              <p:par>
                                <p:cTn id="41" presetID="16" presetClass="entr" presetSubtype="21"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barn(inVertical)">
                                      <p:cBhvr>
                                        <p:cTn id="48" dur="500"/>
                                        <p:tgtEl>
                                          <p:spTgt spid="29"/>
                                        </p:tgtEl>
                                      </p:cBhvr>
                                    </p:animEffect>
                                  </p:childTnLst>
                                </p:cTn>
                              </p:par>
                              <p:par>
                                <p:cTn id="49" presetID="16" presetClass="entr" presetSubtype="21"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barn(inVertical)">
                                      <p:cBhvr>
                                        <p:cTn id="51" dur="500"/>
                                        <p:tgtEl>
                                          <p:spTgt spid="24"/>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barn(inVertical)">
                                      <p:cBhvr>
                                        <p:cTn id="56" dur="500"/>
                                        <p:tgtEl>
                                          <p:spTgt spid="30"/>
                                        </p:tgtEl>
                                      </p:cBhvr>
                                    </p:animEffect>
                                  </p:childTnLst>
                                </p:cTn>
                              </p:par>
                              <p:par>
                                <p:cTn id="57" presetID="16" presetClass="entr" presetSubtype="21" fill="hold" nodeType="with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barn(inVertical)">
                                      <p:cBhvr>
                                        <p:cTn id="5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animBg="1"/>
      <p:bldP spid="17" grpId="0"/>
      <p:bldP spid="28" grpId="0"/>
      <p:bldP spid="29"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7">
            <a:extLst>
              <a:ext uri="{FF2B5EF4-FFF2-40B4-BE49-F238E27FC236}">
                <a16:creationId xmlns:a16="http://schemas.microsoft.com/office/drawing/2014/main" id="{9C8CB8A0-CA76-4A71-B990-0741CE8ED4AB}"/>
              </a:ext>
            </a:extLst>
          </p:cNvPr>
          <p:cNvSpPr/>
          <p:nvPr/>
        </p:nvSpPr>
        <p:spPr>
          <a:xfrm>
            <a:off x="142875" y="-15050"/>
            <a:ext cx="12049125" cy="858014"/>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C00000"/>
                </a:solidFill>
                <a:latin typeface="Times New Roman" panose="02020603050405020304" pitchFamily="18" charset="0"/>
                <a:cs typeface="Times New Roman" panose="02020603050405020304" pitchFamily="18" charset="0"/>
              </a:rPr>
              <a:t>a</a:t>
            </a:r>
            <a:r>
              <a:rPr lang="en-US" sz="3200" b="1" dirty="0">
                <a:solidFill>
                  <a:srgbClr val="C00000"/>
                </a:solidFill>
                <a:latin typeface="Times New Roman" panose="02020603050405020304" pitchFamily="18" charset="0"/>
                <a:cs typeface="Times New Roman" panose="02020603050405020304" pitchFamily="18" charset="0"/>
              </a:rPr>
              <a:t>. NHIỆT ĐỘ KHÔNG KHÍ VÀ CÁCH SỬ DỤNG NHIỆT KẾ</a:t>
            </a:r>
          </a:p>
        </p:txBody>
      </p:sp>
      <p:grpSp>
        <p:nvGrpSpPr>
          <p:cNvPr id="3" name="Group 2"/>
          <p:cNvGrpSpPr/>
          <p:nvPr/>
        </p:nvGrpSpPr>
        <p:grpSpPr>
          <a:xfrm>
            <a:off x="0" y="800101"/>
            <a:ext cx="5885192" cy="2271253"/>
            <a:chOff x="0" y="1001896"/>
            <a:chExt cx="5885192" cy="1568084"/>
          </a:xfrm>
        </p:grpSpPr>
        <p:pic>
          <p:nvPicPr>
            <p:cNvPr id="10" name="Picture 2" descr="Green Note Paper Decorative Illustration, Exquisite Notes, Sticky Notes,  Notepads PNG Transparent Clipart Image and PSD File for Free Download"/>
            <p:cNvPicPr>
              <a:picLocks noChangeAspect="1" noChangeArrowheads="1"/>
            </p:cNvPicPr>
            <p:nvPr/>
          </p:nvPicPr>
          <p:blipFill rotWithShape="1">
            <a:blip r:embed="rId3">
              <a:extLst>
                <a:ext uri="{28A0092B-C50C-407E-A947-70E740481C1C}">
                  <a14:useLocalDpi xmlns:a14="http://schemas.microsoft.com/office/drawing/2010/main" val="0"/>
                </a:ext>
              </a:extLst>
            </a:blip>
            <a:srcRect l="9352" t="22587" r="17276" b="27241"/>
            <a:stretch/>
          </p:blipFill>
          <p:spPr bwMode="auto">
            <a:xfrm>
              <a:off x="0" y="1001896"/>
              <a:ext cx="5472113" cy="156808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xclamation Mark Question Mark Clip Art Image, PNG, 800x800px, Exclamation  Mark, Artwork, Beak, Black And White,"/>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5875" b="90000" l="10000" r="90000">
                          <a14:foregroundMark x1="75732" y1="55000" x2="77195" y2="52500"/>
                          <a14:foregroundMark x1="79390" y1="47250" x2="79390" y2="47250"/>
                          <a14:foregroundMark x1="66220" y1="5875" x2="66220" y2="5875"/>
                          <a14:foregroundMark x1="35000" y1="86875" x2="35000" y2="86875"/>
                          <a14:foregroundMark x1="20122" y1="39250" x2="20122" y2="39250"/>
                          <a14:foregroundMark x1="13049" y1="43000" x2="13049" y2="43000"/>
                        </a14:backgroundRemoval>
                      </a14:imgEffect>
                    </a14:imgLayer>
                  </a14:imgProps>
                </a:ext>
                <a:ext uri="{28A0092B-C50C-407E-A947-70E740481C1C}">
                  <a14:useLocalDpi xmlns:a14="http://schemas.microsoft.com/office/drawing/2010/main" val="0"/>
                </a:ext>
              </a:extLst>
            </a:blip>
            <a:srcRect l="9696" t="4312" r="12378" b="7375"/>
            <a:stretch/>
          </p:blipFill>
          <p:spPr bwMode="auto">
            <a:xfrm>
              <a:off x="4926945" y="1110973"/>
              <a:ext cx="958247" cy="605288"/>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Rectangle: Rounded Corners 7">
            <a:extLst>
              <a:ext uri="{FF2B5EF4-FFF2-40B4-BE49-F238E27FC236}">
                <a16:creationId xmlns:a16="http://schemas.microsoft.com/office/drawing/2014/main" id="{09CD7DA3-870E-45AC-9BA5-014F990F81AD}"/>
              </a:ext>
            </a:extLst>
          </p:cNvPr>
          <p:cNvSpPr/>
          <p:nvPr/>
        </p:nvSpPr>
        <p:spPr>
          <a:xfrm>
            <a:off x="411353" y="1309955"/>
            <a:ext cx="4583363" cy="936648"/>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2060"/>
                </a:solidFill>
                <a:latin typeface="Times New Roman" panose="02020603050405020304" pitchFamily="18" charset="0"/>
                <a:cs typeface="Times New Roman" panose="02020603050405020304" pitchFamily="18" charset="0"/>
              </a:rPr>
              <a:t>Em hãy </a:t>
            </a:r>
            <a:r>
              <a:rPr lang="vi-VN" sz="2800" b="1" dirty="0">
                <a:solidFill>
                  <a:srgbClr val="FF0000"/>
                </a:solidFill>
                <a:latin typeface="Times New Roman" panose="02020603050405020304" pitchFamily="18" charset="0"/>
                <a:cs typeface="Times New Roman" panose="02020603050405020304" pitchFamily="18" charset="0"/>
              </a:rPr>
              <a:t>đọc giá trị nhiệt độ </a:t>
            </a:r>
            <a:r>
              <a:rPr lang="vi-VN" sz="2800" b="1" dirty="0">
                <a:solidFill>
                  <a:srgbClr val="002060"/>
                </a:solidFill>
                <a:latin typeface="Times New Roman" panose="02020603050405020304" pitchFamily="18" charset="0"/>
                <a:cs typeface="Times New Roman" panose="02020603050405020304" pitchFamily="18" charset="0"/>
              </a:rPr>
              <a:t>không khí hi</a:t>
            </a:r>
            <a:r>
              <a:rPr lang="en-US" sz="2800" b="1" dirty="0">
                <a:solidFill>
                  <a:srgbClr val="002060"/>
                </a:solidFill>
                <a:latin typeface="Times New Roman" panose="02020603050405020304" pitchFamily="18" charset="0"/>
                <a:cs typeface="Times New Roman" panose="02020603050405020304" pitchFamily="18" charset="0"/>
              </a:rPr>
              <a:t>ể</a:t>
            </a:r>
            <a:r>
              <a:rPr lang="vi-VN" sz="2800" b="1" dirty="0">
                <a:solidFill>
                  <a:srgbClr val="002060"/>
                </a:solidFill>
                <a:latin typeface="Times New Roman" panose="02020603050405020304" pitchFamily="18" charset="0"/>
                <a:cs typeface="Times New Roman" panose="02020603050405020304" pitchFamily="18" charset="0"/>
              </a:rPr>
              <a:t>n thị trên nhiệt kế ở hình 1 SGK trang 156.</a:t>
            </a:r>
          </a:p>
        </p:txBody>
      </p:sp>
      <p:pic>
        <p:nvPicPr>
          <p:cNvPr id="23" name="Picture 2" descr="Green Note Paper Decorative Illustration, Exquisite Notes, Sticky Notes,  Notepads PNG Transparent Clipart Image and PSD File for Free Download"/>
          <p:cNvPicPr>
            <a:picLocks noChangeAspect="1" noChangeArrowheads="1"/>
          </p:cNvPicPr>
          <p:nvPr/>
        </p:nvPicPr>
        <p:blipFill rotWithShape="1">
          <a:blip r:embed="rId3">
            <a:extLst>
              <a:ext uri="{28A0092B-C50C-407E-A947-70E740481C1C}">
                <a14:useLocalDpi xmlns:a14="http://schemas.microsoft.com/office/drawing/2010/main" val="0"/>
              </a:ext>
            </a:extLst>
          </a:blip>
          <a:srcRect l="9352" t="22587" r="17276" b="27241"/>
          <a:stretch/>
        </p:blipFill>
        <p:spPr bwMode="auto">
          <a:xfrm>
            <a:off x="142875" y="2971229"/>
            <a:ext cx="5329238" cy="4129660"/>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Rounded Corners 7">
            <a:extLst>
              <a:ext uri="{FF2B5EF4-FFF2-40B4-BE49-F238E27FC236}">
                <a16:creationId xmlns:a16="http://schemas.microsoft.com/office/drawing/2014/main" id="{09CD7DA3-870E-45AC-9BA5-014F990F81AD}"/>
              </a:ext>
            </a:extLst>
          </p:cNvPr>
          <p:cNvSpPr/>
          <p:nvPr/>
        </p:nvSpPr>
        <p:spPr>
          <a:xfrm>
            <a:off x="551800" y="3236100"/>
            <a:ext cx="4474140" cy="2584279"/>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2060"/>
                </a:solidFill>
                <a:latin typeface="Times New Roman" panose="02020603050405020304" pitchFamily="18" charset="0"/>
                <a:cs typeface="Times New Roman" panose="02020603050405020304" pitchFamily="18" charset="0"/>
              </a:rPr>
              <a:t> </a:t>
            </a:r>
            <a:r>
              <a:rPr lang="en-US" sz="2800" b="1" dirty="0">
                <a:solidFill>
                  <a:srgbClr val="002060"/>
                </a:solidFill>
                <a:latin typeface="Times New Roman" panose="02020603050405020304" pitchFamily="18" charset="0"/>
                <a:cs typeface="Times New Roman" panose="02020603050405020304" pitchFamily="18" charset="0"/>
              </a:rPr>
              <a:t> </a:t>
            </a:r>
          </a:p>
          <a:p>
            <a:pPr algn="just"/>
            <a:r>
              <a:rPr lang="vi-VN" sz="2400" b="1" dirty="0">
                <a:solidFill>
                  <a:srgbClr val="002060"/>
                </a:solidFill>
                <a:latin typeface="Times New Roman" panose="02020603050405020304" pitchFamily="18" charset="0"/>
                <a:cs typeface="Times New Roman" panose="02020603050405020304" pitchFamily="18" charset="0"/>
              </a:rPr>
              <a:t>Ở trạm khí tượng Láng (Hà Nội), kết quả đo nhiệt độ ở bốn thời điểm trong ngày 25</a:t>
            </a:r>
            <a:r>
              <a:rPr lang="en-US" sz="2400" b="1" dirty="0">
                <a:solidFill>
                  <a:srgbClr val="002060"/>
                </a:solidFill>
                <a:latin typeface="Times New Roman" panose="02020603050405020304" pitchFamily="18" charset="0"/>
                <a:cs typeface="Times New Roman" panose="02020603050405020304" pitchFamily="18" charset="0"/>
              </a:rPr>
              <a:t>/</a:t>
            </a:r>
            <a:r>
              <a:rPr lang="vi-VN" sz="2400" b="1" dirty="0">
                <a:solidFill>
                  <a:srgbClr val="002060"/>
                </a:solidFill>
                <a:latin typeface="Times New Roman" panose="02020603050405020304" pitchFamily="18" charset="0"/>
                <a:cs typeface="Times New Roman" panose="02020603050405020304" pitchFamily="18" charset="0"/>
              </a:rPr>
              <a:t>7</a:t>
            </a:r>
            <a:r>
              <a:rPr lang="en-US" sz="2400" b="1" dirty="0">
                <a:solidFill>
                  <a:srgbClr val="002060"/>
                </a:solidFill>
                <a:latin typeface="Times New Roman" panose="02020603050405020304" pitchFamily="18" charset="0"/>
                <a:cs typeface="Times New Roman" panose="02020603050405020304" pitchFamily="18" charset="0"/>
              </a:rPr>
              <a:t>/</a:t>
            </a:r>
            <a:r>
              <a:rPr lang="vi-VN" sz="2400" b="1" dirty="0">
                <a:solidFill>
                  <a:srgbClr val="002060"/>
                </a:solidFill>
                <a:latin typeface="Times New Roman" panose="02020603050405020304" pitchFamily="18" charset="0"/>
                <a:cs typeface="Times New Roman" panose="02020603050405020304" pitchFamily="18" charset="0"/>
              </a:rPr>
              <a:t>2019 l</a:t>
            </a:r>
            <a:r>
              <a:rPr lang="en-US" sz="2400" b="1" dirty="0">
                <a:solidFill>
                  <a:srgbClr val="002060"/>
                </a:solidFill>
                <a:latin typeface="Times New Roman" panose="02020603050405020304" pitchFamily="18" charset="0"/>
                <a:cs typeface="Times New Roman" panose="02020603050405020304" pitchFamily="18" charset="0"/>
              </a:rPr>
              <a:t>ầ</a:t>
            </a:r>
            <a:r>
              <a:rPr lang="vi-VN" sz="2400" b="1" dirty="0">
                <a:solidFill>
                  <a:srgbClr val="002060"/>
                </a:solidFill>
                <a:latin typeface="Times New Roman" panose="02020603050405020304" pitchFamily="18" charset="0"/>
                <a:cs typeface="Times New Roman" panose="02020603050405020304" pitchFamily="18" charset="0"/>
              </a:rPr>
              <a:t>n lượt là </a:t>
            </a:r>
            <a:r>
              <a:rPr lang="vi-VN" sz="2400" b="1" dirty="0">
                <a:solidFill>
                  <a:srgbClr val="FF0000"/>
                </a:solidFill>
                <a:latin typeface="Times New Roman" panose="02020603050405020304" pitchFamily="18" charset="0"/>
                <a:cs typeface="Times New Roman" panose="02020603050405020304" pitchFamily="18" charset="0"/>
              </a:rPr>
              <a:t>27°C, 27°C, 32°C, 30°C. </a:t>
            </a:r>
            <a:r>
              <a:rPr lang="en-US" sz="2400" b="1" dirty="0">
                <a:solidFill>
                  <a:srgbClr val="002060"/>
                </a:solidFill>
                <a:latin typeface="Times New Roman" panose="02020603050405020304" pitchFamily="18" charset="0"/>
                <a:cs typeface="Times New Roman" panose="02020603050405020304" pitchFamily="18" charset="0"/>
              </a:rPr>
              <a:t>C</a:t>
            </a:r>
            <a:r>
              <a:rPr lang="vi-VN" sz="2400" b="1" dirty="0">
                <a:solidFill>
                  <a:srgbClr val="002060"/>
                </a:solidFill>
                <a:latin typeface="Times New Roman" panose="02020603050405020304" pitchFamily="18" charset="0"/>
                <a:cs typeface="Times New Roman" panose="02020603050405020304" pitchFamily="18" charset="0"/>
              </a:rPr>
              <a:t>ho biết nhiệt độ không khí trung bình của ngày hôm đó?</a:t>
            </a:r>
          </a:p>
        </p:txBody>
      </p:sp>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10421134" y="800101"/>
            <a:ext cx="1329302" cy="5195437"/>
          </a:xfrm>
          <a:prstGeom prst="rect">
            <a:avLst/>
          </a:prstGeom>
        </p:spPr>
      </p:pic>
      <p:sp>
        <p:nvSpPr>
          <p:cNvPr id="17" name="Rectangle: Rounded Corners 7">
            <a:extLst>
              <a:ext uri="{FF2B5EF4-FFF2-40B4-BE49-F238E27FC236}">
                <a16:creationId xmlns:a16="http://schemas.microsoft.com/office/drawing/2014/main" id="{9C8CB8A0-CA76-4A71-B990-0741CE8ED4AB}"/>
              </a:ext>
            </a:extLst>
          </p:cNvPr>
          <p:cNvSpPr/>
          <p:nvPr/>
        </p:nvSpPr>
        <p:spPr>
          <a:xfrm>
            <a:off x="6219647" y="1478089"/>
            <a:ext cx="2684600" cy="858014"/>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C00000"/>
                </a:solidFill>
                <a:latin typeface="Times New Roman" panose="02020603050405020304" pitchFamily="18" charset="0"/>
                <a:cs typeface="Times New Roman" panose="02020603050405020304" pitchFamily="18" charset="0"/>
              </a:rPr>
              <a:t>18 </a:t>
            </a:r>
            <a:r>
              <a:rPr lang="en-US" sz="4800" b="1" baseline="30000" dirty="0">
                <a:solidFill>
                  <a:srgbClr val="C00000"/>
                </a:solidFill>
                <a:latin typeface="Times New Roman" panose="02020603050405020304" pitchFamily="18" charset="0"/>
                <a:cs typeface="Times New Roman" panose="02020603050405020304" pitchFamily="18" charset="0"/>
              </a:rPr>
              <a:t>0</a:t>
            </a:r>
            <a:r>
              <a:rPr lang="en-US" sz="4800" b="1" dirty="0">
                <a:solidFill>
                  <a:srgbClr val="C00000"/>
                </a:solidFill>
                <a:latin typeface="Times New Roman" panose="02020603050405020304" pitchFamily="18" charset="0"/>
                <a:cs typeface="Times New Roman" panose="02020603050405020304" pitchFamily="18" charset="0"/>
              </a:rPr>
              <a:t>C</a:t>
            </a:r>
            <a:endParaRPr lang="en-US" sz="3600" b="1" dirty="0">
              <a:solidFill>
                <a:srgbClr val="C00000"/>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E648D752-BF5C-4466-86C9-578981A27C92}"/>
              </a:ext>
            </a:extLst>
          </p:cNvPr>
          <p:cNvSpPr txBox="1"/>
          <p:nvPr/>
        </p:nvSpPr>
        <p:spPr>
          <a:xfrm>
            <a:off x="9618649" y="5976038"/>
            <a:ext cx="2573351" cy="769441"/>
          </a:xfrm>
          <a:prstGeom prst="rect">
            <a:avLst/>
          </a:prstGeom>
          <a:noFill/>
          <a:ln>
            <a:noFill/>
            <a:prstDash val="sysDot"/>
          </a:ln>
        </p:spPr>
        <p:txBody>
          <a:bodyPr wrap="square">
            <a:spAutoFit/>
          </a:bodyPr>
          <a:lstStyle/>
          <a:p>
            <a:pPr marL="0" indent="0" algn="ctr">
              <a:lnSpc>
                <a:spcPct val="110000"/>
              </a:lnSpc>
              <a:spcBef>
                <a:spcPts val="0"/>
              </a:spcBef>
              <a:buFont typeface="Times New Roman" panose="02020603050405020304" pitchFamily="18" charset="0"/>
              <a:buNone/>
            </a:pPr>
            <a:r>
              <a:rPr lang="en-US" altLang="en-US" sz="2000" b="1" dirty="0">
                <a:latin typeface="Times New Roman" panose="02020603050405020304" pitchFamily="18" charset="0"/>
                <a:cs typeface="Times New Roman" panose="02020603050405020304" pitchFamily="18" charset="0"/>
              </a:rPr>
              <a:t>Hình1: </a:t>
            </a:r>
          </a:p>
          <a:p>
            <a:pPr marL="0" indent="0" algn="ctr">
              <a:lnSpc>
                <a:spcPct val="110000"/>
              </a:lnSpc>
              <a:spcBef>
                <a:spcPts val="0"/>
              </a:spcBef>
              <a:buFont typeface="Times New Roman" panose="02020603050405020304" pitchFamily="18" charset="0"/>
              <a:buNone/>
            </a:pPr>
            <a:r>
              <a:rPr lang="en-US" altLang="en-US" sz="2000" b="1" dirty="0" err="1">
                <a:latin typeface="Times New Roman" panose="02020603050405020304" pitchFamily="18" charset="0"/>
                <a:cs typeface="Times New Roman" panose="02020603050405020304" pitchFamily="18" charset="0"/>
              </a:rPr>
              <a:t>nhiệt</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kế</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treo</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tường</a:t>
            </a:r>
            <a:endParaRPr lang="en-US" altLang="en-US" sz="2000" b="1" dirty="0">
              <a:latin typeface="Times New Roman" panose="02020603050405020304" pitchFamily="18" charset="0"/>
              <a:cs typeface="Times New Roman" panose="02020603050405020304" pitchFamily="18" charset="0"/>
            </a:endParaRPr>
          </a:p>
        </p:txBody>
      </p:sp>
      <p:grpSp>
        <p:nvGrpSpPr>
          <p:cNvPr id="7" name="Group 6"/>
          <p:cNvGrpSpPr/>
          <p:nvPr/>
        </p:nvGrpSpPr>
        <p:grpSpPr>
          <a:xfrm>
            <a:off x="5434865" y="3567337"/>
            <a:ext cx="4679714" cy="1253289"/>
            <a:chOff x="5434865" y="3567337"/>
            <a:chExt cx="4679714" cy="1253289"/>
          </a:xfrm>
        </p:grpSpPr>
        <p:sp>
          <p:nvSpPr>
            <p:cNvPr id="4" name="Rectangle 3"/>
            <p:cNvSpPr/>
            <p:nvPr/>
          </p:nvSpPr>
          <p:spPr>
            <a:xfrm>
              <a:off x="5434865" y="3567337"/>
              <a:ext cx="3020401" cy="523220"/>
            </a:xfrm>
            <a:prstGeom prst="rect">
              <a:avLst/>
            </a:prstGeom>
          </p:spPr>
          <p:txBody>
            <a:bodyPr wrap="square">
              <a:spAutoFit/>
            </a:bodyPr>
            <a:lstStyle/>
            <a:p>
              <a:r>
                <a:rPr lang="en-US" sz="2800" b="1" dirty="0">
                  <a:solidFill>
                    <a:srgbClr val="C00000"/>
                  </a:solidFill>
                  <a:latin typeface="Times New Roman" panose="02020603050405020304" pitchFamily="18" charset="0"/>
                  <a:cs typeface="Times New Roman" panose="02020603050405020304" pitchFamily="18" charset="0"/>
                </a:rPr>
                <a:t>27+ 27 + 32+ 30</a:t>
              </a:r>
              <a:endParaRPr lang="en-US" sz="4000" b="1" dirty="0">
                <a:solidFill>
                  <a:srgbClr val="C00000"/>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8900142" y="3817823"/>
              <a:ext cx="1214437" cy="584775"/>
            </a:xfrm>
            <a:prstGeom prst="rect">
              <a:avLst/>
            </a:prstGeom>
          </p:spPr>
          <p:txBody>
            <a:bodyPr wrap="square">
              <a:spAutoFit/>
            </a:bodyPr>
            <a:lstStyle/>
            <a:p>
              <a:r>
                <a:rPr lang="en-US" sz="3200" b="1" dirty="0">
                  <a:solidFill>
                    <a:srgbClr val="C00000"/>
                  </a:solidFill>
                  <a:latin typeface="Times New Roman" panose="02020603050405020304" pitchFamily="18" charset="0"/>
                  <a:cs typeface="Times New Roman" panose="02020603050405020304" pitchFamily="18" charset="0"/>
                </a:rPr>
                <a:t>29°C</a:t>
              </a:r>
            </a:p>
          </p:txBody>
        </p:sp>
        <p:cxnSp>
          <p:nvCxnSpPr>
            <p:cNvPr id="6" name="Straight Connector 5"/>
            <p:cNvCxnSpPr/>
            <p:nvPr/>
          </p:nvCxnSpPr>
          <p:spPr>
            <a:xfrm>
              <a:off x="5434865" y="4143677"/>
              <a:ext cx="276616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6569233" y="4235851"/>
              <a:ext cx="504399" cy="584775"/>
            </a:xfrm>
            <a:prstGeom prst="rect">
              <a:avLst/>
            </a:prstGeom>
          </p:spPr>
          <p:txBody>
            <a:bodyPr wrap="square">
              <a:spAutoFit/>
            </a:bodyPr>
            <a:lstStyle/>
            <a:p>
              <a:r>
                <a:rPr lang="en-US" sz="3200" b="1" dirty="0">
                  <a:solidFill>
                    <a:srgbClr val="C00000"/>
                  </a:solidFill>
                  <a:latin typeface="Times New Roman" panose="02020603050405020304" pitchFamily="18" charset="0"/>
                  <a:cs typeface="Times New Roman" panose="02020603050405020304" pitchFamily="18" charset="0"/>
                </a:rPr>
                <a:t>4</a:t>
              </a:r>
            </a:p>
          </p:txBody>
        </p:sp>
        <p:sp>
          <p:nvSpPr>
            <p:cNvPr id="27" name="Rectangle 26"/>
            <p:cNvSpPr/>
            <p:nvPr/>
          </p:nvSpPr>
          <p:spPr>
            <a:xfrm>
              <a:off x="8294848" y="3725491"/>
              <a:ext cx="630203" cy="769441"/>
            </a:xfrm>
            <a:prstGeom prst="rect">
              <a:avLst/>
            </a:prstGeom>
          </p:spPr>
          <p:txBody>
            <a:bodyPr wrap="square">
              <a:spAutoFit/>
            </a:bodyPr>
            <a:lstStyle/>
            <a:p>
              <a:r>
                <a:rPr lang="en-US" sz="4400" b="1" dirty="0">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4022570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par>
                                <p:cTn id="21" presetID="16" presetClass="entr" presetSubtype="21"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arn(inVertical)">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6" grpId="0"/>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3928</TotalTime>
  <Words>1802</Words>
  <Application>Microsoft Office PowerPoint</Application>
  <PresentationFormat>Widescreen</PresentationFormat>
  <Paragraphs>210</Paragraphs>
  <Slides>25</Slides>
  <Notes>20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Calibri Light</vt:lpstr>
      <vt:lpstr>Times New Roman</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Trang</dc:creator>
  <cp:lastModifiedBy>Nguyễn Bích Hảo</cp:lastModifiedBy>
  <cp:revision>101</cp:revision>
  <dcterms:created xsi:type="dcterms:W3CDTF">2021-07-21T02:55:04Z</dcterms:created>
  <dcterms:modified xsi:type="dcterms:W3CDTF">2022-12-11T16:59:19Z</dcterms:modified>
</cp:coreProperties>
</file>