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2"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BD906F-BF45-4408-826D-18551DE560C1}" type="datetimeFigureOut">
              <a:rPr lang="en-US" smtClean="0"/>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730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420716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02423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4140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D906F-BF45-4408-826D-18551DE560C1}" type="datetimeFigureOut">
              <a:rPr lang="en-US" smtClean="0"/>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9110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D906F-BF45-4408-826D-18551DE560C1}" type="datetimeFigureOut">
              <a:rPr lang="en-US" smtClean="0"/>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18509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D906F-BF45-4408-826D-18551DE560C1}" type="datetimeFigureOut">
              <a:rPr lang="en-US" smtClean="0"/>
              <a:t>12/06/2024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2699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BD906F-BF45-4408-826D-18551DE560C1}" type="datetimeFigureOut">
              <a:rPr lang="en-US" smtClean="0"/>
              <a:t>12/06/2024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240588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D906F-BF45-4408-826D-18551DE560C1}" type="datetimeFigureOut">
              <a:rPr lang="en-US" smtClean="0"/>
              <a:t>12/06/2024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19940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878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9456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D906F-BF45-4408-826D-18551DE560C1}" type="datetimeFigureOut">
              <a:rPr lang="en-US" smtClean="0"/>
              <a:t>12/06/2024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A1AA-181F-465F-86BB-13E6EBF6AC88}" type="slidenum">
              <a:rPr lang="en-US" smtClean="0"/>
              <a:t>‹#›</a:t>
            </a:fld>
            <a:endParaRPr lang="en-US"/>
          </a:p>
        </p:txBody>
      </p:sp>
    </p:spTree>
    <p:extLst>
      <p:ext uri="{BB962C8B-B14F-4D97-AF65-F5344CB8AC3E}">
        <p14:creationId xmlns:p14="http://schemas.microsoft.com/office/powerpoint/2010/main" val="136826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79512" y="260648"/>
            <a:ext cx="8964488" cy="1440160"/>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2:</a:t>
            </a:r>
          </a:p>
          <a:p>
            <a:pPr algn="ct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GẶP</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LÁ</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CƠM</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NẾP</a:t>
            </a:r>
            <a:endPar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(Thanh </a:t>
            </a:r>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348880"/>
            <a:ext cx="3744416" cy="29519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348880"/>
            <a:ext cx="3693790" cy="2951981"/>
          </a:xfrm>
          <a:prstGeom prst="rect">
            <a:avLst/>
          </a:prstGeom>
        </p:spPr>
      </p:pic>
      <p:sp>
        <p:nvSpPr>
          <p:cNvPr id="5" name="Text Box 7">
            <a:extLst>
              <a:ext uri="{FF2B5EF4-FFF2-40B4-BE49-F238E27FC236}">
                <a16:creationId xmlns:a16="http://schemas.microsoft.com/office/drawing/2014/main" id="{4B85CD27-0AB6-F168-231A-80C42FD412FD}"/>
              </a:ext>
            </a:extLst>
          </p:cNvPr>
          <p:cNvSpPr txBox="1">
            <a:spLocks noChangeArrowheads="1"/>
          </p:cNvSpPr>
          <p:nvPr/>
        </p:nvSpPr>
        <p:spPr bwMode="auto">
          <a:xfrm>
            <a:off x="1016124" y="5456514"/>
            <a:ext cx="7543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spcBef>
                <a:spcPct val="50000"/>
              </a:spcBef>
            </a:pPr>
            <a:r>
              <a:rPr lang="en-US" altLang="en-US" sz="2800" b="1" dirty="0">
                <a:solidFill>
                  <a:srgbClr val="0070C0"/>
                </a:solidFill>
                <a:latin typeface="Times New Roman" panose="02020603050405020304" pitchFamily="18" charset="0"/>
              </a:rPr>
              <a:t>GV: LỤC THỊ THẢO</a:t>
            </a:r>
          </a:p>
          <a:p>
            <a:pPr algn="ctr" eaLnBrk="1" hangingPunct="1">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TRƯỜNG TH&amp;THCS TRÀNG LƯƠNG</a:t>
            </a:r>
            <a:endParaRPr lang="en-US" altLang="en-US" sz="2800" b="1" i="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02783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2843808" y="908720"/>
            <a:ext cx="3456384"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4447574"/>
              </p:ext>
            </p:extLst>
          </p:nvPr>
        </p:nvGraphicFramePr>
        <p:xfrm>
          <a:off x="179512" y="2060848"/>
          <a:ext cx="8784976" cy="2538349"/>
        </p:xfrm>
        <a:graphic>
          <a:graphicData uri="http://schemas.openxmlformats.org/drawingml/2006/table">
            <a:tbl>
              <a:tblPr firstRow="1" firstCol="1" bandRow="1">
                <a:tableStyleId>{5C22544A-7EE6-4342-B048-85BDC9FD1C3A}</a:tableStyleId>
              </a:tblPr>
              <a:tblGrid>
                <a:gridCol w="3240587">
                  <a:extLst>
                    <a:ext uri="{9D8B030D-6E8A-4147-A177-3AD203B41FA5}">
                      <a16:colId xmlns:a16="http://schemas.microsoft.com/office/drawing/2014/main" val="20000"/>
                    </a:ext>
                  </a:extLst>
                </a:gridCol>
                <a:gridCol w="2971571">
                  <a:extLst>
                    <a:ext uri="{9D8B030D-6E8A-4147-A177-3AD203B41FA5}">
                      <a16:colId xmlns:a16="http://schemas.microsoft.com/office/drawing/2014/main" val="20001"/>
                    </a:ext>
                  </a:extLst>
                </a:gridCol>
                <a:gridCol w="2572818">
                  <a:extLst>
                    <a:ext uri="{9D8B030D-6E8A-4147-A177-3AD203B41FA5}">
                      <a16:colId xmlns:a16="http://schemas.microsoft.com/office/drawing/2014/main" val="20002"/>
                    </a:ext>
                  </a:extLst>
                </a:gridCol>
              </a:tblGrid>
              <a:tr h="0">
                <a:tc>
                  <a:txBody>
                    <a:bodyPr/>
                    <a:lstStyle/>
                    <a:p>
                      <a:pPr marL="101600">
                        <a:lnSpc>
                          <a:spcPct val="117000"/>
                        </a:lnSpc>
                        <a:spcBef>
                          <a:spcPts val="1300"/>
                        </a:spcBef>
                        <a:spcAft>
                          <a:spcPts val="0"/>
                        </a:spcAft>
                      </a:pPr>
                      <a:r>
                        <a:rPr lang="en-US" sz="2400" dirty="0" err="1">
                          <a:effectLst/>
                          <a:latin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88900">
                        <a:lnSpc>
                          <a:spcPct val="119000"/>
                        </a:lnSpc>
                        <a:spcAft>
                          <a:spcPts val="0"/>
                        </a:spcAft>
                      </a:pPr>
                      <a:r>
                        <a:rPr lang="en-US" sz="2400">
                          <a:effectLst/>
                          <a:latin typeface="Times New Roman" panose="02020603050405020304" pitchFamily="18" charset="0"/>
                          <a:cs typeface="Times New Roman" panose="02020603050405020304" pitchFamily="18" charset="0"/>
                        </a:rPr>
                        <a:t>Đồng dao mùa xuân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Gặp lá cơm nếp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0"/>
                        </a:spcAft>
                      </a:pPr>
                      <a:r>
                        <a:rPr lang="pt-BR" sz="2400" dirty="0">
                          <a:effectLst/>
                          <a:latin typeface="Times New Roman" panose="02020603050405020304" pitchFamily="18" charset="0"/>
                          <a:cs typeface="Times New Roman" panose="02020603050405020304" pitchFamily="18" charset="0"/>
                        </a:rPr>
                        <a:t>Số tiếng trong mỗi dòng thơ</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Cách gieo vần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Ngắt nhịp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Chia khổ</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323528" y="1413123"/>
            <a:ext cx="842493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endParaRPr lang="en-US" sz="2400" dirty="0">
              <a:latin typeface="Times New Roman" panose="02020603050405020304" pitchFamily="18" charset="0"/>
              <a:cs typeface="Times New Roman" panose="02020603050405020304" pitchFamily="18" charset="0"/>
            </a:endParaRPr>
          </a:p>
        </p:txBody>
      </p:sp>
      <p:sp>
        <p:nvSpPr>
          <p:cNvPr id="9" name="Horizontal Scroll 8"/>
          <p:cNvSpPr/>
          <p:nvPr/>
        </p:nvSpPr>
        <p:spPr>
          <a:xfrm>
            <a:off x="2786683" y="4605518"/>
            <a:ext cx="360040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59216687"/>
              </p:ext>
            </p:extLst>
          </p:nvPr>
        </p:nvGraphicFramePr>
        <p:xfrm>
          <a:off x="179512" y="5229200"/>
          <a:ext cx="8712967" cy="1472094"/>
        </p:xfrm>
        <a:graphic>
          <a:graphicData uri="http://schemas.openxmlformats.org/drawingml/2006/table">
            <a:tbl>
              <a:tblPr firstRow="1" firstCol="1" bandRow="1">
                <a:tableStyleId>{5C22544A-7EE6-4342-B048-85BDC9FD1C3A}</a:tableStyleId>
              </a:tblPr>
              <a:tblGrid>
                <a:gridCol w="3165217">
                  <a:extLst>
                    <a:ext uri="{9D8B030D-6E8A-4147-A177-3AD203B41FA5}">
                      <a16:colId xmlns:a16="http://schemas.microsoft.com/office/drawing/2014/main" val="20000"/>
                    </a:ext>
                  </a:extLst>
                </a:gridCol>
                <a:gridCol w="5547750">
                  <a:extLst>
                    <a:ext uri="{9D8B030D-6E8A-4147-A177-3AD203B41FA5}">
                      <a16:colId xmlns:a16="http://schemas.microsoft.com/office/drawing/2014/main" val="20001"/>
                    </a:ext>
                  </a:extLst>
                </a:gridCol>
              </a:tblGrid>
              <a:tr h="62250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01636">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21647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868785"/>
            <a:ext cx="7488832"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nhịp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79512" y="165820"/>
            <a:ext cx="5400600"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ight Arrow Callout 5"/>
          <p:cNvSpPr/>
          <p:nvPr/>
        </p:nvSpPr>
        <p:spPr>
          <a:xfrm>
            <a:off x="179512" y="1988840"/>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700325"/>
            <a:ext cx="2592288" cy="2143125"/>
          </a:xfrm>
          <a:prstGeom prst="rect">
            <a:avLst/>
          </a:prstGeom>
        </p:spPr>
      </p:pic>
      <p:sp>
        <p:nvSpPr>
          <p:cNvPr id="9" name="Pentagon 8"/>
          <p:cNvSpPr/>
          <p:nvPr/>
        </p:nvSpPr>
        <p:spPr>
          <a:xfrm>
            <a:off x="2879812" y="1844824"/>
            <a:ext cx="2844316" cy="199862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Theo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10 </a:t>
            </a:r>
            <a:r>
              <a:rPr lang="en-US" sz="2400" dirty="0" err="1">
                <a:solidFill>
                  <a:srgbClr val="002060"/>
                </a:solidFill>
                <a:latin typeface="Times New Roman" panose="02020603050405020304" pitchFamily="18" charset="0"/>
                <a:cs typeface="Times New Roman" panose="02020603050405020304" pitchFamily="18" charset="0"/>
              </a:rPr>
              <a:t>phút</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a:solidFill>
                  <a:srgbClr val="00206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Cùng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hơn</a:t>
            </a:r>
            <a:r>
              <a:rPr lang="en-US" sz="2400" dirty="0">
                <a:solidFill>
                  <a:srgbClr val="002060"/>
                </a:solidFill>
                <a:latin typeface="Times New Roman" panose="02020603050405020304" pitchFamily="18" charset="0"/>
                <a:cs typeface="Times New Roman" panose="02020603050405020304" pitchFamily="18" charset="0"/>
              </a:rPr>
              <a:t>):</a:t>
            </a:r>
          </a:p>
          <a:p>
            <a:pPr algn="ct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179512" y="4077072"/>
            <a:ext cx="8352928" cy="2592288"/>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Times New Roman" panose="02020603050405020304" pitchFamily="18" charset="0"/>
                <a:cs typeface="Times New Roman" panose="02020603050405020304" pitchFamily="18" charset="0"/>
              </a:rPr>
              <a:t>Số</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tiếng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một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dòng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ngắt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nhịp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chia </a:t>
            </a:r>
            <a:r>
              <a:rPr lang="en-US" sz="2400" dirty="0" err="1">
                <a:solidFill>
                  <a:srgbClr val="00B050"/>
                </a:solidFill>
                <a:latin typeface="Times New Roman" panose="02020603050405020304" pitchFamily="18" charset="0"/>
                <a:cs typeface="Times New Roman" panose="02020603050405020304" pitchFamily="18" charset="0"/>
              </a:rPr>
              <a:t>khổ</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Gặp</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cơm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nếp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gì</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khác</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Đồng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dao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mùa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xuân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Hãy</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sánh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phương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hai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bằng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thực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vào</a:t>
            </a:r>
            <a:r>
              <a:rPr lang="en-US" sz="2400"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Phiếu</a:t>
            </a:r>
            <a:r>
              <a:rPr lang="en-US" sz="2400" b="1" i="1" dirty="0">
                <a:solidFill>
                  <a:srgbClr val="00B050"/>
                </a:solidFill>
                <a:latin typeface="Times New Roman" panose="02020603050405020304" pitchFamily="18" charset="0"/>
                <a:cs typeface="Times New Roman" panose="02020603050405020304" pitchFamily="18" charset="0"/>
              </a:rPr>
              <a:t> HT </a:t>
            </a:r>
            <a:r>
              <a:rPr lang="en-US" sz="2400" b="1" i="1" dirty="0" err="1">
                <a:solidFill>
                  <a:srgbClr val="00B050"/>
                </a:solidFill>
                <a:latin typeface="Times New Roman" panose="02020603050405020304" pitchFamily="18" charset="0"/>
                <a:cs typeface="Times New Roman" panose="02020603050405020304" pitchFamily="18" charset="0"/>
              </a:rPr>
              <a:t>số</a:t>
            </a:r>
            <a:r>
              <a:rPr lang="en-US" sz="2400" b="1" i="1" dirty="0">
                <a:solidFill>
                  <a:srgbClr val="00B050"/>
                </a:solidFill>
                <a:latin typeface="Times New Roman" panose="02020603050405020304" pitchFamily="18" charset="0"/>
                <a:cs typeface="Times New Roman" panose="02020603050405020304" pitchFamily="18" charset="0"/>
              </a:rPr>
              <a:t> 09</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880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953943"/>
              </p:ext>
            </p:extLst>
          </p:nvPr>
        </p:nvGraphicFramePr>
        <p:xfrm>
          <a:off x="395535" y="1052736"/>
          <a:ext cx="8280920" cy="4446356"/>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val="20000"/>
                    </a:ext>
                  </a:extLst>
                </a:gridCol>
                <a:gridCol w="2759773">
                  <a:extLst>
                    <a:ext uri="{9D8B030D-6E8A-4147-A177-3AD203B41FA5}">
                      <a16:colId xmlns:a16="http://schemas.microsoft.com/office/drawing/2014/main" val="20001"/>
                    </a:ext>
                  </a:extLst>
                </a:gridCol>
                <a:gridCol w="2761374">
                  <a:extLst>
                    <a:ext uri="{9D8B030D-6E8A-4147-A177-3AD203B41FA5}">
                      <a16:colId xmlns:a16="http://schemas.microsoft.com/office/drawing/2014/main"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Đồng</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dao</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mùa</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xuân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Gặp</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lá</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cơm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nếp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09</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2840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7317375"/>
              </p:ext>
            </p:extLst>
          </p:nvPr>
        </p:nvGraphicFramePr>
        <p:xfrm>
          <a:off x="395535" y="1052736"/>
          <a:ext cx="8280920" cy="4431751"/>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val="20000"/>
                    </a:ext>
                  </a:extLst>
                </a:gridCol>
                <a:gridCol w="2759773">
                  <a:extLst>
                    <a:ext uri="{9D8B030D-6E8A-4147-A177-3AD203B41FA5}">
                      <a16:colId xmlns:a16="http://schemas.microsoft.com/office/drawing/2014/main" val="20001"/>
                    </a:ext>
                  </a:extLst>
                </a:gridCol>
                <a:gridCol w="2761374">
                  <a:extLst>
                    <a:ext uri="{9D8B030D-6E8A-4147-A177-3AD203B41FA5}">
                      <a16:colId xmlns:a16="http://schemas.microsoft.com/office/drawing/2014/main"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Đồng</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dao</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mùa</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xuân</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Gặp</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lá</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cơm</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nếp</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5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chân</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chân</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9 khổ, trong đó có 2 khổ đặc biệt</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khổ, trong đó có 1 khổ đặc biệt</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382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95536" y="115591"/>
            <a:ext cx="5904656"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mẹ</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115616" y="943620"/>
            <a:ext cx="6768752"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vi-VN" sz="2400" b="1" dirty="0">
                <a:solidFill>
                  <a:srgbClr val="FFFF00"/>
                </a:solidFill>
                <a:latin typeface="Times New Roman" panose="02020603050405020304" pitchFamily="18" charset="0"/>
                <a:cs typeface="Times New Roman" panose="02020603050405020304" pitchFamily="18" charset="0"/>
              </a:rPr>
              <a:t>Hoàn </a:t>
            </a:r>
            <a:r>
              <a:rPr lang="en-US" sz="2400" b="1" dirty="0">
                <a:solidFill>
                  <a:srgbClr val="FFFF00"/>
                </a:solidFill>
                <a:latin typeface="Times New Roman" panose="02020603050405020304" pitchFamily="18" charset="0"/>
                <a:cs typeface="Times New Roman" panose="02020603050405020304" pitchFamily="18" charset="0"/>
              </a:rPr>
              <a:t>c</a:t>
            </a:r>
            <a:r>
              <a:rPr lang="vi-VN" sz="2400" b="1" dirty="0">
                <a:solidFill>
                  <a:srgbClr val="FFFF00"/>
                </a:solidFill>
                <a:latin typeface="Times New Roman" panose="02020603050405020304" pitchFamily="18" charset="0"/>
                <a:cs typeface="Times New Roman" panose="02020603050405020304" pitchFamily="18" charset="0"/>
              </a:rPr>
              <a:t>ảnh gợi nhắc người lính nhớ về mẹ</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1700808"/>
            <a:ext cx="29523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Người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nhớ</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mẹ</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hoàn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Flowchart: Stored Data 6"/>
          <p:cNvSpPr/>
          <p:nvPr/>
        </p:nvSpPr>
        <p:spPr>
          <a:xfrm>
            <a:off x="2771800" y="1988840"/>
            <a:ext cx="6372200" cy="2592288"/>
          </a:xfrm>
          <a:prstGeom prst="flowChartOnlineStora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đường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hành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mặt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trận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nhớ</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người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mẹ</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lửa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đang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xôi</a:t>
            </a:r>
            <a:r>
              <a:rPr 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0008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1520" y="260648"/>
            <a:ext cx="655272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mẹ</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203848" y="83093"/>
            <a:ext cx="5729126" cy="432048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Tìm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kí</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ức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con. </a:t>
            </a:r>
            <a:r>
              <a:rPr lang="en-US" sz="2400" i="1" dirty="0" err="1">
                <a:solidFill>
                  <a:srgbClr val="7030A0"/>
                </a:solidFill>
                <a:latin typeface="Times New Roman" panose="02020603050405020304" pitchFamily="18" charset="0"/>
                <a:cs typeface="Times New Roman" panose="02020603050405020304" pitchFamily="18" charset="0"/>
              </a:rPr>
              <a:t>Từ</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ấy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nhận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xét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hình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ảnh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dung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qua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ảnh</a:t>
            </a:r>
            <a:r>
              <a:rPr lang="en-US" sz="2400"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Nhặt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đun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bếp</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a:t>
            </a:r>
          </a:p>
        </p:txBody>
      </p:sp>
      <p:sp>
        <p:nvSpPr>
          <p:cNvPr id="6" name="Horizontal Scroll 5"/>
          <p:cNvSpPr/>
          <p:nvPr/>
        </p:nvSpPr>
        <p:spPr>
          <a:xfrm>
            <a:off x="1487053" y="1991131"/>
            <a:ext cx="3433589"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0909316"/>
              </p:ext>
            </p:extLst>
          </p:nvPr>
        </p:nvGraphicFramePr>
        <p:xfrm>
          <a:off x="127619" y="3017583"/>
          <a:ext cx="8352930" cy="3080258"/>
        </p:xfrm>
        <a:graphic>
          <a:graphicData uri="http://schemas.openxmlformats.org/drawingml/2006/table">
            <a:tbl>
              <a:tblPr firstRow="1" firstCol="1" bandRow="1">
                <a:tableStyleId>{5C22544A-7EE6-4342-B048-85BDC9FD1C3A}</a:tableStyleId>
              </a:tblPr>
              <a:tblGrid>
                <a:gridCol w="4176465">
                  <a:extLst>
                    <a:ext uri="{9D8B030D-6E8A-4147-A177-3AD203B41FA5}">
                      <a16:colId xmlns:a16="http://schemas.microsoft.com/office/drawing/2014/main" val="20000"/>
                    </a:ext>
                  </a:extLst>
                </a:gridCol>
                <a:gridCol w="4176465">
                  <a:extLst>
                    <a:ext uri="{9D8B030D-6E8A-4147-A177-3AD203B41FA5}">
                      <a16:colId xmlns:a16="http://schemas.microsoft.com/office/drawing/2014/main" val="20001"/>
                    </a:ext>
                  </a:extLst>
                </a:gridCol>
              </a:tblGrid>
              <a:tr h="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ở </a:t>
                      </a:r>
                      <a:r>
                        <a:rPr lang="en-US" sz="2400" b="0" i="1" dirty="0" err="1">
                          <a:effectLst/>
                          <a:latin typeface="Times New Roman" panose="02020603050405020304" pitchFamily="18" charset="0"/>
                          <a:cs typeface="Times New Roman" panose="02020603050405020304" pitchFamily="18" charset="0"/>
                        </a:rPr>
                        <a:t>đâu</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chiều</a:t>
                      </a:r>
                      <a:r>
                        <a:rPr lang="en-US" sz="2400" b="0" i="1" dirty="0">
                          <a:effectLst/>
                          <a:latin typeface="Times New Roman" panose="02020603050405020304" pitchFamily="18" charset="0"/>
                          <a:cs typeface="Times New Roman" panose="02020603050405020304" pitchFamily="18" charset="0"/>
                        </a:rPr>
                        <a:t> nay</a:t>
                      </a: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Nhặt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lá</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về</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đun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bếp</a:t>
                      </a:r>
                      <a:endParaRPr lang="en-US" sz="2400" b="0" i="1" dirty="0">
                        <a:effectLst/>
                        <a:latin typeface="Times New Roman" panose="02020603050405020304" pitchFamily="18" charset="0"/>
                        <a:cs typeface="Times New Roman" panose="02020603050405020304" pitchFamily="18" charset="0"/>
                      </a:endParaRP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Phải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thổi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cơm</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nếp</a:t>
                      </a:r>
                      <a:endParaRPr lang="en-US" sz="2400" b="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lo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a:t>
                      </a:r>
                    </a:p>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con.</a:t>
                      </a:r>
                    </a:p>
                    <a:p>
                      <a:pPr algn="just"/>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874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611560" y="260648"/>
            <a:ext cx="367240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79512" y="908720"/>
            <a:ext cx="3456384" cy="208823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C00000"/>
                </a:solidFill>
                <a:latin typeface="Times New Roman" panose="02020603050405020304" pitchFamily="18" charset="0"/>
                <a:cs typeface="Times New Roman" panose="02020603050405020304" pitchFamily="18" charset="0"/>
              </a:rPr>
              <a:t>Khổ</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hiện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với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mẹ</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283968" y="260648"/>
            <a:ext cx="4608512" cy="230425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C00000"/>
                </a:solidFill>
                <a:latin typeface="Times New Roman" panose="02020603050405020304" pitchFamily="18" charset="0"/>
                <a:cs typeface="Times New Roman" panose="02020603050405020304" pitchFamily="18" charset="0"/>
              </a:rPr>
              <a:t>Vì</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những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ấy</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lại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cùng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dâng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trong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tâm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hồn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khi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gặp</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cơm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nếp</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7" name="Flowchart: Predefined Process 6"/>
          <p:cNvSpPr/>
          <p:nvPr/>
        </p:nvSpPr>
        <p:spPr>
          <a:xfrm>
            <a:off x="467544" y="3284984"/>
            <a:ext cx="8208912" cy="3240360"/>
          </a:xfrm>
          <a:prstGeom prst="flowChartPredefined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7030A0"/>
                </a:solidFill>
                <a:latin typeface="Times New Roman" panose="02020603050405020304" pitchFamily="18" charset="0"/>
                <a:cs typeface="Times New Roman" panose="02020603050405020304" pitchFamily="18" charset="0"/>
              </a:rPr>
              <a:t>Khổ</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hoà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với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đất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nước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lòng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lính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vì</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đang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đường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hành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khiến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con </a:t>
            </a:r>
            <a:r>
              <a:rPr lang="en-US" sz="2400" dirty="0" err="1">
                <a:solidFill>
                  <a:srgbClr val="7030A0"/>
                </a:solidFill>
                <a:latin typeface="Times New Roman" panose="02020603050405020304" pitchFamily="18" charset="0"/>
                <a:cs typeface="Times New Roman" panose="02020603050405020304" pitchFamily="18" charset="0"/>
              </a:rPr>
              <a:t>nhớ</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nấu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đó</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được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xem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như</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biểu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tượng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 </a:t>
            </a:r>
            <a:r>
              <a:rPr lang="en-US" sz="2400" i="1" dirty="0" err="1">
                <a:solidFill>
                  <a:srgbClr val="7030A0"/>
                </a:solidFill>
                <a:latin typeface="Times New Roman" panose="02020603050405020304" pitchFamily="18" charset="0"/>
                <a:cs typeface="Times New Roman" panose="02020603050405020304" pitchFamily="18" charset="0"/>
              </a:rPr>
              <a:t>mùi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vị</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quê</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hương</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4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23490" y="258899"/>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sp>
        <p:nvSpPr>
          <p:cNvPr id="5" name="Pentagon 4"/>
          <p:cNvSpPr/>
          <p:nvPr/>
        </p:nvSpPr>
        <p:spPr>
          <a:xfrm>
            <a:off x="2555776" y="35991"/>
            <a:ext cx="2664296" cy="181396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V</a:t>
            </a:r>
            <a:r>
              <a:rPr lang="vi-VN" sz="2400" dirty="0">
                <a:solidFill>
                  <a:srgbClr val="00B050"/>
                </a:solidFill>
                <a:latin typeface="Times New Roman" panose="02020603050405020304" pitchFamily="18" charset="0"/>
                <a:cs typeface="Times New Roman" panose="02020603050405020304" pitchFamily="18" charset="0"/>
              </a:rPr>
              <a:t>ẽ sơ đồ. Mỗi HS ghi cảm nhận của mình vào một góc sơ đồ</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851"/>
            <a:ext cx="3707904" cy="2978102"/>
          </a:xfrm>
          <a:prstGeom prst="rect">
            <a:avLst/>
          </a:prstGeom>
        </p:spPr>
      </p:pic>
      <p:sp>
        <p:nvSpPr>
          <p:cNvPr id="7" name="Oval Callout 6"/>
          <p:cNvSpPr/>
          <p:nvPr/>
        </p:nvSpPr>
        <p:spPr>
          <a:xfrm>
            <a:off x="0" y="1849959"/>
            <a:ext cx="316835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cảm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con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4211960" y="2636912"/>
            <a:ext cx="4824536" cy="345638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70C0"/>
                </a:solidFill>
                <a:latin typeface="Times New Roman" panose="02020603050405020304" pitchFamily="18" charset="0"/>
                <a:cs typeface="Times New Roman" panose="02020603050405020304" pitchFamily="18" charset="0"/>
              </a:rPr>
              <a:t>Thấy mùi xôi trên đường hành quân, người lính thương nỗi vất vả tảo tần của mẹ, nôn nao nỗi nhớ quê hương đất nước. Chính điều đó đã giúp ta biết </a:t>
            </a:r>
            <a:r>
              <a:rPr lang="en-US" sz="2400" i="1" dirty="0" err="1">
                <a:solidFill>
                  <a:srgbClr val="0070C0"/>
                </a:solidFill>
                <a:latin typeface="Times New Roman" panose="02020603050405020304" pitchFamily="18" charset="0"/>
                <a:cs typeface="Times New Roman" panose="02020603050405020304" pitchFamily="18" charset="0"/>
              </a:rPr>
              <a:t>thêm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điều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người lính?.</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9" name="Oval Callout 8"/>
          <p:cNvSpPr/>
          <p:nvPr/>
        </p:nvSpPr>
        <p:spPr>
          <a:xfrm>
            <a:off x="1211622" y="2256855"/>
            <a:ext cx="4782269" cy="273630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solidFill>
                  <a:srgbClr val="00B050"/>
                </a:solidFill>
                <a:latin typeface="Times New Roman" panose="02020603050405020304" pitchFamily="18" charset="0"/>
                <a:cs typeface="Times New Roman" panose="02020603050405020304" pitchFamily="18" charset="0"/>
              </a:rPr>
              <a:t>Điều gì khiến người con tự nguyện lên đường</a:t>
            </a:r>
            <a:r>
              <a:rPr lang="en-US" sz="2400" i="1" dirty="0">
                <a:solidFill>
                  <a:srgbClr val="00B050"/>
                </a:solidFill>
                <a:latin typeface="Times New Roman" panose="02020603050405020304" pitchFamily="18" charset="0"/>
                <a:cs typeface="Times New Roman" panose="02020603050405020304" pitchFamily="18" charset="0"/>
              </a:rPr>
              <a:t>,</a:t>
            </a:r>
            <a:r>
              <a:rPr lang="vi-VN" sz="2400" i="1" dirty="0">
                <a:solidFill>
                  <a:srgbClr val="00B050"/>
                </a:solidFill>
                <a:latin typeface="Times New Roman" panose="02020603050405020304" pitchFamily="18" charset="0"/>
                <a:cs typeface="Times New Roman" panose="02020603050405020304" pitchFamily="18" charset="0"/>
              </a:rPr>
              <a:t> xa nhà đi chiến đấu để bảo vệ Tổ quốc? </a:t>
            </a:r>
            <a:r>
              <a:rPr lang="vi-VN" sz="2400" dirty="0">
                <a:solidFill>
                  <a:srgbClr val="00B050"/>
                </a:solidFill>
                <a:latin typeface="Times New Roman" panose="02020603050405020304" pitchFamily="18" charset="0"/>
                <a:cs typeface="Times New Roman" panose="02020603050405020304" pitchFamily="18" charset="0"/>
              </a:rPr>
              <a:t>(Qua đó ta thấy người lính hiện lên với phẩm chất gì?)</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23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1000"/>
                                        <p:tgtEl>
                                          <p:spTgt spid="9"/>
                                        </p:tgtEl>
                                        <p:attrNameLst>
                                          <p:attrName>ppt_w</p:attrName>
                                        </p:attrNameLst>
                                      </p:cBhvr>
                                      <p:tavLst>
                                        <p:tav tm="0">
                                          <p:val>
                                            <p:strVal val="ppt_w"/>
                                          </p:val>
                                        </p:tav>
                                        <p:tav tm="100000">
                                          <p:val>
                                            <p:fltVal val="0"/>
                                          </p:val>
                                        </p:tav>
                                      </p:tavLst>
                                    </p:anim>
                                    <p:anim calcmode="lin" valueType="num">
                                      <p:cBhvr>
                                        <p:cTn id="41" dur="1000"/>
                                        <p:tgtEl>
                                          <p:spTgt spid="9"/>
                                        </p:tgtEl>
                                        <p:attrNameLst>
                                          <p:attrName>ppt_h</p:attrName>
                                        </p:attrNameLst>
                                      </p:cBhvr>
                                      <p:tavLst>
                                        <p:tav tm="0">
                                          <p:val>
                                            <p:strVal val="ppt_h"/>
                                          </p:val>
                                        </p:tav>
                                        <p:tav tm="100000">
                                          <p:val>
                                            <p:fltVal val="0"/>
                                          </p:val>
                                        </p:tav>
                                      </p:tavLst>
                                    </p:anim>
                                    <p:anim calcmode="lin" valueType="num">
                                      <p:cBhvr>
                                        <p:cTn id="42" dur="1000"/>
                                        <p:tgtEl>
                                          <p:spTgt spid="9"/>
                                        </p:tgtEl>
                                        <p:attrNameLst>
                                          <p:attrName>style.rotation</p:attrName>
                                        </p:attrNameLst>
                                      </p:cBhvr>
                                      <p:tavLst>
                                        <p:tav tm="0">
                                          <p:val>
                                            <p:fltVal val="0"/>
                                          </p:val>
                                        </p:tav>
                                        <p:tav tm="100000">
                                          <p:val>
                                            <p:fltVal val="90"/>
                                          </p:val>
                                        </p:tav>
                                      </p:tavLst>
                                    </p:anim>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xit" presetSubtype="1" fill="hold" grpId="1" nodeType="clickEffect">
                                  <p:stCondLst>
                                    <p:cond delay="0"/>
                                  </p:stCondLst>
                                  <p:childTnLst>
                                    <p:animEffect transition="out" filter="wheel(1)">
                                      <p:cBhvr>
                                        <p:cTn id="53" dur="2000"/>
                                        <p:tgtEl>
                                          <p:spTgt spid="8"/>
                                        </p:tgtEl>
                                      </p:cBhvr>
                                    </p:animEffect>
                                    <p:set>
                                      <p:cBhvr>
                                        <p:cTn id="5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93383" y="548680"/>
            <a:ext cx="5544616"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đẹp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Up-Down Arrow 4"/>
          <p:cNvSpPr/>
          <p:nvPr/>
        </p:nvSpPr>
        <p:spPr>
          <a:xfrm>
            <a:off x="4319972" y="1772816"/>
            <a:ext cx="45719"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2709507" y="2204864"/>
            <a:ext cx="331236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ertical Scroll 6"/>
          <p:cNvSpPr/>
          <p:nvPr/>
        </p:nvSpPr>
        <p:spPr>
          <a:xfrm>
            <a:off x="1259632" y="3011041"/>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Vertical Scroll 7"/>
          <p:cNvSpPr/>
          <p:nvPr/>
        </p:nvSpPr>
        <p:spPr>
          <a:xfrm>
            <a:off x="4572000" y="3005336"/>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Down Arrow 8"/>
          <p:cNvSpPr/>
          <p:nvPr/>
        </p:nvSpPr>
        <p:spPr>
          <a:xfrm>
            <a:off x="2709507" y="2276872"/>
            <a:ext cx="45719" cy="728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94433" y="2348880"/>
            <a:ext cx="45719" cy="656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915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548680"/>
            <a:ext cx="7920880" cy="338437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solidFill>
                  <a:srgbClr val="FF0000"/>
                </a:solidFill>
                <a:latin typeface="Times New Roman" panose="02020603050405020304" pitchFamily="18" charset="0"/>
                <a:cs typeface="Times New Roman" panose="02020603050405020304" pitchFamily="18" charset="0"/>
              </a:rPr>
              <a:t>Tình yêu gia đình hoà </a:t>
            </a:r>
            <a:r>
              <a:rPr lang="en-US" sz="2400" i="1" dirty="0" err="1">
                <a:solidFill>
                  <a:srgbClr val="FF0000"/>
                </a:solidFill>
                <a:latin typeface="Times New Roman" panose="02020603050405020304" pitchFamily="18" charset="0"/>
                <a:cs typeface="Times New Roman" panose="02020603050405020304" pitchFamily="18" charset="0"/>
              </a:rPr>
              <a:t>quyện</a:t>
            </a:r>
            <a:r>
              <a:rPr lang="en-US"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với tình yêu quê hương, đất nước. Trong trái tim người lính, hình ảnh quê hương, đất nước hiện lên chân thật, gần gũi, gắn với hình bóng lam lũ, tần tảo mà tha thiết yêu thương của mẹ. Khổ thơ đã chạm đến chiều sâu cảm xúc, thể hiện cái nhìn đầy thương cảm với đất nước mình.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3456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04988" y="404664"/>
            <a:ext cx="3295203"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7703608"/>
              </p:ext>
            </p:extLst>
          </p:nvPr>
        </p:nvGraphicFramePr>
        <p:xfrm>
          <a:off x="179509" y="1412776"/>
          <a:ext cx="8712970" cy="2768475"/>
        </p:xfrm>
        <a:graphic>
          <a:graphicData uri="http://schemas.openxmlformats.org/drawingml/2006/table">
            <a:tbl>
              <a:tblPr firstRow="1" bandRow="1">
                <a:tableStyleId>{5C22544A-7EE6-4342-B048-85BDC9FD1C3A}</a:tableStyleId>
              </a:tblPr>
              <a:tblGrid>
                <a:gridCol w="6120683">
                  <a:extLst>
                    <a:ext uri="{9D8B030D-6E8A-4147-A177-3AD203B41FA5}">
                      <a16:colId xmlns:a16="http://schemas.microsoft.com/office/drawing/2014/main" val="20000"/>
                    </a:ext>
                  </a:extLst>
                </a:gridCol>
                <a:gridCol w="2592287">
                  <a:extLst>
                    <a:ext uri="{9D8B030D-6E8A-4147-A177-3AD203B41FA5}">
                      <a16:colId xmlns:a16="http://schemas.microsoft.com/office/drawing/2014/main" val="20001"/>
                    </a:ext>
                  </a:extLst>
                </a:gridCol>
              </a:tblGrid>
              <a:tr h="4651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Xác</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định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từng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bài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sau</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889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Tên</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tác</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giả</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016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Thể</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tích về loài người</a:t>
                      </a:r>
                      <a:r>
                        <a:rPr lang="de-DE" sz="2400">
                          <a:solidFill>
                            <a:srgbClr val="0D0D0D"/>
                          </a:solidFill>
                          <a:effectLst/>
                          <a:latin typeface="Times New Roman" panose="02020603050405020304" pitchFamily="18" charset="0"/>
                          <a:ea typeface="Times New Roman"/>
                          <a:cs typeface="Times New Roman" panose="02020603050405020304" pitchFamily="18" charset="0"/>
                        </a:rPr>
                        <a:t> (Xuân Quỳnh)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nước mình</a:t>
                      </a:r>
                      <a:r>
                        <a:rPr lang="de-DE" sz="2400">
                          <a:solidFill>
                            <a:srgbClr val="0D0D0D"/>
                          </a:solidFill>
                          <a:effectLst/>
                          <a:latin typeface="Times New Roman" panose="02020603050405020304" pitchFamily="18" charset="0"/>
                          <a:ea typeface="Times New Roman"/>
                          <a:cs typeface="Times New Roman" panose="02020603050405020304" pitchFamily="18" charset="0"/>
                        </a:rPr>
                        <a:t> (Lâm Thị Mỹ Dạ)</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Bắt nạt</a:t>
                      </a:r>
                      <a:r>
                        <a:rPr lang="de-DE" sz="2400">
                          <a:solidFill>
                            <a:srgbClr val="0D0D0D"/>
                          </a:solidFill>
                          <a:effectLst/>
                          <a:latin typeface="Times New Roman" panose="02020603050405020304" pitchFamily="18" charset="0"/>
                          <a:ea typeface="Times New Roman"/>
                          <a:cs typeface="Times New Roman" panose="02020603050405020304" pitchFamily="18" charset="0"/>
                        </a:rPr>
                        <a:t> (Nguyễn Thế Hoàng Linh)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70840">
                <a:tc>
                  <a:txBody>
                    <a:bodyPr/>
                    <a:lstStyle/>
                    <a:p>
                      <a:pPr>
                        <a:lnSpc>
                          <a:spcPct val="115000"/>
                        </a:lnSpc>
                        <a:spcAft>
                          <a:spcPts val="0"/>
                        </a:spcAft>
                        <a:tabLst>
                          <a:tab pos="152400" algn="l"/>
                        </a:tabLst>
                      </a:pPr>
                      <a:r>
                        <a:rPr lang="de-DE" sz="2400" i="1" dirty="0">
                          <a:solidFill>
                            <a:srgbClr val="0D0D0D"/>
                          </a:solidFill>
                          <a:effectLst/>
                          <a:latin typeface="Times New Roman" panose="02020603050405020304" pitchFamily="18" charset="0"/>
                          <a:ea typeface="Times New Roman"/>
                          <a:cs typeface="Times New Roman" panose="02020603050405020304" pitchFamily="18" charset="0"/>
                        </a:rPr>
                        <a:t>Mây và sóng</a:t>
                      </a:r>
                      <a:r>
                        <a:rPr lang="de-DE" sz="2400" dirty="0">
                          <a:solidFill>
                            <a:srgbClr val="0D0D0D"/>
                          </a:solidFill>
                          <a:effectLst/>
                          <a:latin typeface="Times New Roman" panose="02020603050405020304" pitchFamily="18" charset="0"/>
                          <a:ea typeface="Times New Roman"/>
                          <a:cs typeface="Times New Roman" panose="02020603050405020304" pitchFamily="18" charset="0"/>
                        </a:rPr>
                        <a:t> (Ta-go)</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dirty="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85644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65820"/>
            <a:ext cx="2736304"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III. </a:t>
            </a:r>
            <a:r>
              <a:rPr lang="en-US" sz="2400" dirty="0" err="1">
                <a:solidFill>
                  <a:srgbClr val="FF0000"/>
                </a:solidFill>
                <a:latin typeface="Times New Roman" panose="02020603050405020304" pitchFamily="18" charset="0"/>
                <a:cs typeface="Times New Roman" panose="02020603050405020304" pitchFamily="18" charset="0"/>
              </a:rPr>
              <a:t>TỔNG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43866" y="1124744"/>
            <a:ext cx="3564037"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Tóm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tắt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đặc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sắc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nghệ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thuật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nội</a:t>
            </a:r>
            <a:r>
              <a:rPr lang="en-US" sz="2400" i="1" dirty="0">
                <a:solidFill>
                  <a:srgbClr val="FF0000"/>
                </a:solidFill>
                <a:latin typeface="Times New Roman" panose="02020603050405020304" pitchFamily="18" charset="0"/>
                <a:cs typeface="Times New Roman" panose="02020603050405020304" pitchFamily="18" charset="0"/>
              </a:rPr>
              <a:t> dung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572000" y="184126"/>
            <a:ext cx="316835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Khái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quát</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trị</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nội</a:t>
            </a:r>
            <a:r>
              <a:rPr lang="en-US" sz="2400" i="1" dirty="0">
                <a:solidFill>
                  <a:srgbClr val="0070C0"/>
                </a:solidFill>
                <a:latin typeface="Times New Roman" panose="02020603050405020304" pitchFamily="18" charset="0"/>
                <a:cs typeface="Times New Roman" panose="02020603050405020304" pitchFamily="18" charset="0"/>
              </a:rPr>
              <a:t> dung, ý </a:t>
            </a:r>
            <a:r>
              <a:rPr lang="en-US" sz="2400" i="1" dirty="0" err="1">
                <a:solidFill>
                  <a:srgbClr val="0070C0"/>
                </a:solidFill>
                <a:latin typeface="Times New Roman" panose="02020603050405020304" pitchFamily="18" charset="0"/>
                <a:cs typeface="Times New Roman" panose="02020603050405020304" pitchFamily="18" charset="0"/>
              </a:rPr>
              <a:t>nghĩa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bài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Oval Callout 6"/>
          <p:cNvSpPr/>
          <p:nvPr/>
        </p:nvSpPr>
        <p:spPr>
          <a:xfrm>
            <a:off x="3006080" y="2420888"/>
            <a:ext cx="437423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Để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đọc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hiểu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một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chữ</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chúng</a:t>
            </a:r>
            <a:r>
              <a:rPr lang="en-US" sz="2400" i="1" dirty="0">
                <a:solidFill>
                  <a:srgbClr val="7030A0"/>
                </a:solidFill>
                <a:latin typeface="Times New Roman" panose="02020603050405020304" pitchFamily="18" charset="0"/>
                <a:cs typeface="Times New Roman" panose="02020603050405020304" pitchFamily="18" charset="0"/>
              </a:rPr>
              <a:t> ta </a:t>
            </a:r>
            <a:r>
              <a:rPr lang="en-US" sz="2400" i="1" dirty="0" err="1">
                <a:solidFill>
                  <a:srgbClr val="7030A0"/>
                </a:solidFill>
                <a:latin typeface="Times New Roman" panose="02020603050405020304" pitchFamily="18" charset="0"/>
                <a:cs typeface="Times New Roman" panose="02020603050405020304" pitchFamily="18" charset="0"/>
              </a:rPr>
              <a:t>cần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lưu</a:t>
            </a:r>
            <a:r>
              <a:rPr lang="en-US" sz="2400" i="1" dirty="0">
                <a:solidFill>
                  <a:srgbClr val="7030A0"/>
                </a:solidFill>
                <a:latin typeface="Times New Roman" panose="02020603050405020304" pitchFamily="18" charset="0"/>
                <a:cs typeface="Times New Roman" panose="02020603050405020304" pitchFamily="18" charset="0"/>
              </a:rPr>
              <a:t> ý </a:t>
            </a:r>
            <a:r>
              <a:rPr lang="en-US" sz="2400" i="1" dirty="0" err="1">
                <a:solidFill>
                  <a:srgbClr val="7030A0"/>
                </a:solidFill>
                <a:latin typeface="Times New Roman" panose="02020603050405020304" pitchFamily="18" charset="0"/>
                <a:cs typeface="Times New Roman" panose="02020603050405020304" pitchFamily="18" charset="0"/>
              </a:rPr>
              <a:t>điều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gì</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09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xit" presetSubtype="0" fill="hold" grpId="1" nodeType="clickEffect">
                                  <p:stCondLst>
                                    <p:cond delay="0"/>
                                  </p:stCondLst>
                                  <p:childTnLst>
                                    <p:anim calcmode="lin" valueType="num">
                                      <p:cBhvr>
                                        <p:cTn id="23" dur="1000"/>
                                        <p:tgtEl>
                                          <p:spTgt spid="6"/>
                                        </p:tgtEl>
                                        <p:attrNameLst>
                                          <p:attrName>ppt_w</p:attrName>
                                        </p:attrNameLst>
                                      </p:cBhvr>
                                      <p:tavLst>
                                        <p:tav tm="0">
                                          <p:val>
                                            <p:strVal val="ppt_w"/>
                                          </p:val>
                                        </p:tav>
                                        <p:tav tm="100000">
                                          <p:val>
                                            <p:fltVal val="0"/>
                                          </p:val>
                                        </p:tav>
                                      </p:tavLst>
                                    </p:anim>
                                    <p:anim calcmode="lin" valueType="num">
                                      <p:cBhvr>
                                        <p:cTn id="24" dur="1000"/>
                                        <p:tgtEl>
                                          <p:spTgt spid="6"/>
                                        </p:tgtEl>
                                        <p:attrNameLst>
                                          <p:attrName>ppt_h</p:attrName>
                                        </p:attrNameLst>
                                      </p:cBhvr>
                                      <p:tavLst>
                                        <p:tav tm="0">
                                          <p:val>
                                            <p:strVal val="ppt_h"/>
                                          </p:val>
                                        </p:tav>
                                        <p:tav tm="100000">
                                          <p:val>
                                            <p:fltVal val="0"/>
                                          </p:val>
                                        </p:tav>
                                      </p:tavLst>
                                    </p:anim>
                                    <p:anim calcmode="lin" valueType="num">
                                      <p:cBhvr>
                                        <p:cTn id="25" dur="1000"/>
                                        <p:tgtEl>
                                          <p:spTgt spid="6"/>
                                        </p:tgtEl>
                                        <p:attrNameLst>
                                          <p:attrName>style.rotation</p:attrName>
                                        </p:attrNameLst>
                                      </p:cBhvr>
                                      <p:tavLst>
                                        <p:tav tm="0">
                                          <p:val>
                                            <p:fltVal val="0"/>
                                          </p:val>
                                        </p:tav>
                                        <p:tav tm="100000">
                                          <p:val>
                                            <p:fltVal val="9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188640"/>
            <a:ext cx="2483767" cy="640871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dao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trẻo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Vertical Scroll 4"/>
          <p:cNvSpPr/>
          <p:nvPr/>
        </p:nvSpPr>
        <p:spPr>
          <a:xfrm>
            <a:off x="2483769" y="188640"/>
            <a:ext cx="2808312" cy="6408712"/>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dung – Ý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nguồn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nâng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Vertical Scroll 5"/>
          <p:cNvSpPr/>
          <p:nvPr/>
        </p:nvSpPr>
        <p:spPr>
          <a:xfrm>
            <a:off x="5148064" y="188640"/>
            <a:ext cx="3995936" cy="6408712"/>
          </a:xfrm>
          <a:prstGeom prst="vertic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bốn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tiễn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9874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518457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555776" y="841871"/>
            <a:ext cx="4536504"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nhắc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lại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đặc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điểm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chữ</a:t>
            </a:r>
            <a:r>
              <a:rPr lang="en-US" sz="2400" i="1" dirty="0">
                <a:solidFill>
                  <a:srgbClr val="7030A0"/>
                </a:solidFill>
                <a:latin typeface="Times New Roman" panose="02020603050405020304" pitchFamily="18" charset="0"/>
                <a:cs typeface="Times New Roman" panose="02020603050405020304" pitchFamily="18" charset="0"/>
              </a:rPr>
              <a:t> qua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Gặp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cơm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nếp</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364088" y="0"/>
            <a:ext cx="3779912" cy="263691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latin typeface="Times New Roman" panose="02020603050405020304" pitchFamily="18" charset="0"/>
                <a:cs typeface="Times New Roman" panose="02020603050405020304" pitchFamily="18" charset="0"/>
              </a:rPr>
              <a:t>Theo </a:t>
            </a:r>
            <a:r>
              <a:rPr lang="en-US" sz="2400" i="1" dirty="0" err="1">
                <a:solidFill>
                  <a:srgbClr val="0070C0"/>
                </a:solidFill>
                <a:latin typeface="Times New Roman" panose="02020603050405020304" pitchFamily="18" charset="0"/>
                <a:cs typeface="Times New Roman" panose="02020603050405020304" pitchFamily="18" charset="0"/>
              </a:rPr>
              <a:t>em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những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đặc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trên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chữ</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việc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hiện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xúc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79512" y="1268760"/>
            <a:ext cx="2520280" cy="115212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HS </a:t>
            </a:r>
            <a:r>
              <a:rPr lang="en-US" sz="2400" dirty="0" err="1">
                <a:solidFill>
                  <a:srgbClr val="C00000"/>
                </a:solidFill>
                <a:latin typeface="Times New Roman" panose="02020603050405020304" pitchFamily="18" charset="0"/>
                <a:cs typeface="Times New Roman" panose="02020603050405020304" pitchFamily="18" charset="0"/>
              </a:rPr>
              <a:t>suy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nghĩ</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việc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theo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bàn</a:t>
            </a:r>
            <a:r>
              <a:rPr lang="en-US" sz="2400" dirty="0">
                <a:solidFill>
                  <a:srgbClr val="C00000"/>
                </a:solidFill>
                <a:latin typeface="Times New Roman" panose="02020603050405020304" pitchFamily="18" charset="0"/>
                <a:cs typeface="Times New Roman" panose="02020603050405020304" pitchFamily="18" charset="0"/>
              </a:rPr>
              <a:t> </a:t>
            </a:r>
          </a:p>
        </p:txBody>
      </p:sp>
      <p:sp>
        <p:nvSpPr>
          <p:cNvPr id="8" name="Flowchart: Alternate Process 7"/>
          <p:cNvSpPr/>
          <p:nvPr/>
        </p:nvSpPr>
        <p:spPr>
          <a:xfrm>
            <a:off x="179512" y="2420887"/>
            <a:ext cx="8712968" cy="4320481"/>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Gặp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nếp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mỗi dòng có năm tiếng; nhịp 3/2, 2/3 hoặc linh hoạt phù hợp với tình cảm, cảm xúc được thể hiện trong bài; sử dụng vần chần;...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Bài thơ ngắn, toàn bài chỉ có bốn khổ, tổng cộng mười bốn dòng, trong đó ba khổ đầu mỗi khổ bốn dòng, khổ cuối chỉ có hai dòng. Mỗi dòng năm tiếng được ngắt nhịp linh hoạt với vần ch</a:t>
            </a:r>
            <a:r>
              <a:rPr lang="en-US" sz="2200" dirty="0">
                <a:latin typeface="Times New Roman" panose="02020603050405020304" pitchFamily="18" charset="0"/>
                <a:cs typeface="Times New Roman" panose="02020603050405020304" pitchFamily="18" charset="0"/>
              </a:rPr>
              <a:t>â</a:t>
            </a:r>
            <a:r>
              <a:rPr lang="vi-VN" sz="2200" dirty="0">
                <a:latin typeface="Times New Roman" panose="02020603050405020304" pitchFamily="18" charset="0"/>
                <a:cs typeface="Times New Roman" panose="02020603050405020304" pitchFamily="18" charset="0"/>
              </a:rPr>
              <a:t>n biến hoá, có tác dụng:</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Thể hiện một cách hàm súc tình cảm, tấm lòng của người con đối với quê hương, đất nước và mẹ của mình. </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Khơi gợi tâm tình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của người con dành cho quê hương và người mẹ.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tình yêu 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liêng</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357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xit" presetSubtype="0" fill="hold" grpId="1" nodeType="clickEffect">
                                  <p:stCondLst>
                                    <p:cond delay="0"/>
                                  </p:stCondLst>
                                  <p:childTnLst>
                                    <p:animEffect transition="out" filter="fade">
                                      <p:cBhvr>
                                        <p:cTn id="22" dur="2000"/>
                                        <p:tgtEl>
                                          <p:spTgt spid="5"/>
                                        </p:tgtEl>
                                      </p:cBhvr>
                                    </p:animEffect>
                                    <p:anim calcmode="lin" valueType="num">
                                      <p:cBhvr>
                                        <p:cTn id="23"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5"/>
                                        </p:tgtEl>
                                        <p:attrNameLst>
                                          <p:attrName>ppt_h</p:attrName>
                                        </p:attrNameLst>
                                      </p:cBhvr>
                                      <p:tavLst>
                                        <p:tav tm="0">
                                          <p:val>
                                            <p:strVal val="ppt_h"/>
                                          </p:val>
                                        </p:tav>
                                        <p:tav tm="100000">
                                          <p:val>
                                            <p:strVal val="ppt_h"/>
                                          </p:val>
                                        </p:tav>
                                      </p:tavLst>
                                    </p:anim>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467544" y="0"/>
            <a:ext cx="554461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Pentagon 4"/>
          <p:cNvSpPr/>
          <p:nvPr/>
        </p:nvSpPr>
        <p:spPr>
          <a:xfrm>
            <a:off x="683568" y="1196752"/>
            <a:ext cx="5760640" cy="1440160"/>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khoảng</a:t>
            </a:r>
            <a:r>
              <a:rPr lang="en-US" sz="2400" dirty="0">
                <a:solidFill>
                  <a:srgbClr val="002060"/>
                </a:solidFill>
                <a:latin typeface="Times New Roman" panose="02020603050405020304" pitchFamily="18" charset="0"/>
                <a:cs typeface="Times New Roman" panose="02020603050405020304" pitchFamily="18" charset="0"/>
              </a:rPr>
              <a:t> 5 - 7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nhớ</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mẹ</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con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Gặp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cơm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nếp</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39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4" y="0"/>
            <a:ext cx="8928992" cy="6858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C00000"/>
                </a:solidFill>
                <a:latin typeface="Times New Roman" panose="02020603050405020304" pitchFamily="18" charset="0"/>
                <a:cs typeface="Times New Roman" panose="02020603050405020304" pitchFamily="18" charset="0"/>
              </a:rPr>
              <a:t>ĐOẠN</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VĂN</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THAM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KHẢO</a:t>
            </a:r>
            <a:endParaRPr lang="en-US" sz="2200" dirty="0">
              <a:solidFill>
                <a:srgbClr val="C00000"/>
              </a:solidFill>
              <a:latin typeface="Times New Roman" panose="02020603050405020304" pitchFamily="18" charset="0"/>
              <a:cs typeface="Times New Roman" panose="02020603050405020304" pitchFamily="18" charset="0"/>
            </a:endParaRPr>
          </a:p>
          <a:p>
            <a:pPr algn="ctr"/>
            <a:r>
              <a:rPr lang="en-US" sz="2200" b="1" dirty="0" err="1">
                <a:solidFill>
                  <a:srgbClr val="C00000"/>
                </a:solidFill>
                <a:latin typeface="Times New Roman" panose="02020603050405020304" pitchFamily="18" charset="0"/>
                <a:cs typeface="Times New Roman" panose="02020603050405020304" pitchFamily="18" charset="0"/>
              </a:rPr>
              <a:t>Cảm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nghĩ</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của</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em</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về</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nỗi</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nhớ</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thương</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mẹ</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của</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người</a:t>
            </a:r>
            <a:r>
              <a:rPr lang="en-US" sz="2200" b="1" dirty="0">
                <a:solidFill>
                  <a:srgbClr val="C00000"/>
                </a:solidFill>
                <a:latin typeface="Times New Roman" panose="02020603050405020304" pitchFamily="18" charset="0"/>
                <a:cs typeface="Times New Roman" panose="02020603050405020304" pitchFamily="18" charset="0"/>
              </a:rPr>
              <a:t> con</a:t>
            </a:r>
            <a:endParaRPr lang="en-US" sz="2200" dirty="0">
              <a:solidFill>
                <a:srgbClr val="C00000"/>
              </a:solidFill>
              <a:latin typeface="Times New Roman" panose="02020603050405020304" pitchFamily="18" charset="0"/>
              <a:cs typeface="Times New Roman" panose="02020603050405020304" pitchFamily="18" charset="0"/>
            </a:endParaRPr>
          </a:p>
          <a:p>
            <a:pPr algn="ct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trong</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bài</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thơ</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Gặp</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lá</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cơm</a:t>
            </a:r>
            <a:r>
              <a:rPr lang="en-US" sz="2200" b="1" i="1" dirty="0">
                <a:solidFill>
                  <a:srgbClr val="C00000"/>
                </a:solidFill>
                <a:latin typeface="Times New Roman" panose="02020603050405020304" pitchFamily="18" charset="0"/>
                <a:cs typeface="Times New Roman" panose="02020603050405020304" pitchFamily="18" charset="0"/>
              </a:rPr>
              <a:t> </a:t>
            </a:r>
            <a:r>
              <a:rPr lang="en-US" sz="2200" b="1" i="1" dirty="0" err="1">
                <a:solidFill>
                  <a:srgbClr val="C00000"/>
                </a:solidFill>
                <a:latin typeface="Times New Roman" panose="02020603050405020304" pitchFamily="18" charset="0"/>
                <a:cs typeface="Times New Roman" panose="02020603050405020304" pitchFamily="18" charset="0"/>
              </a:rPr>
              <a:t>nếp</a:t>
            </a:r>
            <a:endParaRPr lang="en-US" sz="2200" dirty="0">
              <a:solidFill>
                <a:srgbClr val="C00000"/>
              </a:solidFill>
              <a:latin typeface="Times New Roman" panose="02020603050405020304" pitchFamily="18" charset="0"/>
              <a:cs typeface="Times New Roman" panose="02020603050405020304" pitchFamily="18" charset="0"/>
            </a:endParaRPr>
          </a:p>
          <a:p>
            <a:pPr algn="just"/>
            <a:r>
              <a:rPr lang="en-US" sz="2200" dirty="0">
                <a:solidFill>
                  <a:srgbClr val="C00000"/>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Bài thơ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Gặp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Thanh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Thảo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kí</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chàng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gặp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nôn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nao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kí</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chiều</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nay/</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Nhặt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đun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bếp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thổi</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suốt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con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Nhặt</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đun</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i="1" dirty="0" err="1">
                <a:solidFill>
                  <a:schemeClr val="tx1">
                    <a:lumMod val="95000"/>
                    <a:lumOff val="5000"/>
                  </a:schemeClr>
                </a:solidFill>
                <a:latin typeface="Times New Roman" panose="02020603050405020304" pitchFamily="18" charset="0"/>
                <a:cs typeface="Times New Roman" panose="02020603050405020304" pitchFamily="18" charset="0"/>
              </a:rPr>
              <a:t>bếp</a:t>
            </a:r>
            <a:r>
              <a:rPr lang="en-US" sz="22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vất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vả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lam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lũ</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tần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tảo</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khó</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nhọc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thơm</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lan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toả</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khắp</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con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ngắn</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200" dirty="0">
                <a:solidFill>
                  <a:schemeClr val="tx1">
                    <a:lumMod val="95000"/>
                    <a:lumOff val="5000"/>
                  </a:schemeClr>
                </a:solidFill>
                <a:latin typeface="Times New Roman" panose="02020603050405020304" pitchFamily="18" charset="0"/>
                <a:cs typeface="Times New Roman" panose="02020603050405020304" pitchFamily="18" charset="0"/>
              </a:rPr>
              <a:t>dòng năm tiếng được ngắt nhịp linh hoạt, tác giả không diễn tả chi tiết, cụ thể mà chỉ khơi gợi tâm tình của người con nhưng người đọc vẫn có thể cảm nhận được tình cảm sâu nặng của anh dành cho quê hương và người mẹ. Tình cảm ấy đã được hiện thực hoá thành hành động người con cầm súng ra đi bảo vệ đất nước, bảo vệ quê hương, bảo vệ cuộc sống bình yên cho gia đình, cho người mẹ của mình. Và đây mới là biểu hiện cao quý nhất của tình yêu thương.</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78850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331640" y="188640"/>
            <a:ext cx="6048672" cy="1224136"/>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Bảng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kiểm</a:t>
            </a:r>
            <a:endParaRPr lang="en-US" sz="2400" dirty="0">
              <a:solidFill>
                <a:srgbClr val="7030A0"/>
              </a:solidFill>
              <a:latin typeface="Times New Roman" panose="02020603050405020304" pitchFamily="18" charset="0"/>
              <a:cs typeface="Times New Roman" panose="02020603050405020304" pitchFamily="18" charset="0"/>
            </a:endParaRPr>
          </a:p>
          <a:p>
            <a:pPr algn="ctr"/>
            <a:r>
              <a:rPr lang="en-US" sz="2400" b="1" dirty="0" err="1">
                <a:solidFill>
                  <a:srgbClr val="7030A0"/>
                </a:solidFill>
                <a:latin typeface="Times New Roman" panose="02020603050405020304" pitchFamily="18" charset="0"/>
                <a:cs typeface="Times New Roman" panose="02020603050405020304" pitchFamily="18" charset="0"/>
              </a:rPr>
              <a:t>kĩ</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năng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viết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đoạn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văn</a:t>
            </a:r>
            <a:endParaRPr lang="en-US" sz="2400"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34888167"/>
              </p:ext>
            </p:extLst>
          </p:nvPr>
        </p:nvGraphicFramePr>
        <p:xfrm>
          <a:off x="395536" y="1484786"/>
          <a:ext cx="8496943" cy="4938345"/>
        </p:xfrm>
        <a:graphic>
          <a:graphicData uri="http://schemas.openxmlformats.org/drawingml/2006/table">
            <a:tbl>
              <a:tblPr firstRow="1" firstCol="1" bandRow="1">
                <a:tableStyleId>{5C22544A-7EE6-4342-B048-85BDC9FD1C3A}</a:tableStyleId>
              </a:tblPr>
              <a:tblGrid>
                <a:gridCol w="653256">
                  <a:extLst>
                    <a:ext uri="{9D8B030D-6E8A-4147-A177-3AD203B41FA5}">
                      <a16:colId xmlns:a16="http://schemas.microsoft.com/office/drawing/2014/main" val="20000"/>
                    </a:ext>
                  </a:extLst>
                </a:gridCol>
                <a:gridCol w="6013094">
                  <a:extLst>
                    <a:ext uri="{9D8B030D-6E8A-4147-A177-3AD203B41FA5}">
                      <a16:colId xmlns:a16="http://schemas.microsoft.com/office/drawing/2014/main" val="20001"/>
                    </a:ext>
                  </a:extLst>
                </a:gridCol>
                <a:gridCol w="653256">
                  <a:extLst>
                    <a:ext uri="{9D8B030D-6E8A-4147-A177-3AD203B41FA5}">
                      <a16:colId xmlns:a16="http://schemas.microsoft.com/office/drawing/2014/main" val="20002"/>
                    </a:ext>
                  </a:extLst>
                </a:gridCol>
                <a:gridCol w="1177337">
                  <a:extLst>
                    <a:ext uri="{9D8B030D-6E8A-4147-A177-3AD203B41FA5}">
                      <a16:colId xmlns:a16="http://schemas.microsoft.com/office/drawing/2014/main" val="20003"/>
                    </a:ext>
                  </a:extLst>
                </a:gridCol>
              </a:tblGrid>
              <a:tr h="533574">
                <a:tc>
                  <a:txBody>
                    <a:bodyPr/>
                    <a:lstStyle/>
                    <a:p>
                      <a:pPr algn="ctr">
                        <a:lnSpc>
                          <a:spcPct val="115000"/>
                        </a:lnSpc>
                        <a:spcAft>
                          <a:spcPts val="1200"/>
                        </a:spcAft>
                      </a:pPr>
                      <a:r>
                        <a:rPr lang="en-US" sz="2400" dirty="0" err="1">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33574">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câu.</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916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600"/>
                        </a:spcAft>
                      </a:pPr>
                      <a:r>
                        <a:rPr lang="en-US" sz="2400">
                          <a:effectLst/>
                          <a:latin typeface="Times New Roman" panose="02020603050405020304" pitchFamily="18" charset="0"/>
                          <a:cs typeface="Times New Roman" panose="02020603050405020304" pitchFamily="18" charset="0"/>
                        </a:rPr>
                        <a:t>Đoạn văn đúng chủ đề: Cảm nghĩ về nỗi nhớ thương mẹ của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8052">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Lí lẽ dẫn chứng thuyết phục.</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33574">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26245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2965802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erge 3"/>
          <p:cNvSpPr/>
          <p:nvPr/>
        </p:nvSpPr>
        <p:spPr>
          <a:xfrm>
            <a:off x="1259632" y="116632"/>
            <a:ext cx="6840760" cy="1440160"/>
          </a:xfrm>
          <a:prstGeom prst="flowChartMer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HƯỚNG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DẪN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HỌC</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683568" y="2060848"/>
            <a:ext cx="7992888" cy="2376264"/>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FF0000"/>
                </a:solidFill>
                <a:latin typeface="Times New Roman" panose="02020603050405020304" pitchFamily="18" charset="0"/>
                <a:cs typeface="Times New Roman" panose="02020603050405020304" pitchFamily="18" charset="0"/>
              </a:rPr>
              <a:t>- Hoàn thiện các nội dung đã học trong bài;</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Tìm đọc thêm các bài thơ năm chữ có cùng đề tài như bài thơ:  “</a:t>
            </a:r>
            <a:r>
              <a:rPr lang="pt-BR" sz="2400" i="1" dirty="0">
                <a:solidFill>
                  <a:srgbClr val="FF0000"/>
                </a:solidFill>
                <a:latin typeface="Times New Roman" panose="02020603050405020304" pitchFamily="18" charset="0"/>
                <a:cs typeface="Times New Roman" panose="02020603050405020304" pitchFamily="18" charset="0"/>
              </a:rPr>
              <a:t>Tiếng gà trưa</a:t>
            </a:r>
            <a:r>
              <a:rPr lang="pt-BR" sz="2400" dirty="0">
                <a:solidFill>
                  <a:srgbClr val="FF0000"/>
                </a:solidFill>
                <a:latin typeface="Times New Roman" panose="02020603050405020304" pitchFamily="18" charset="0"/>
                <a:cs typeface="Times New Roman" panose="02020603050405020304" pitchFamily="18" charset="0"/>
              </a:rPr>
              <a:t>” của Xuân Quỳnh;</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Chuẩn bị: đọc tản văn: “</a:t>
            </a:r>
            <a:r>
              <a:rPr lang="pt-BR" sz="2400" i="1" dirty="0">
                <a:solidFill>
                  <a:srgbClr val="FF0000"/>
                </a:solidFill>
                <a:latin typeface="Times New Roman" panose="02020603050405020304" pitchFamily="18" charset="0"/>
                <a:cs typeface="Times New Roman" panose="02020603050405020304" pitchFamily="18" charset="0"/>
              </a:rPr>
              <a:t>Trở gió</a:t>
            </a:r>
            <a:r>
              <a:rPr lang="pt-BR" sz="2400" dirty="0">
                <a:solidFill>
                  <a:srgbClr val="FF0000"/>
                </a:solidFill>
                <a:latin typeface="Times New Roman" panose="02020603050405020304" pitchFamily="18" charset="0"/>
                <a:cs typeface="Times New Roman" panose="02020603050405020304" pitchFamily="18" charset="0"/>
              </a:rPr>
              <a:t>” của Nguyễn Ngọc Tư.</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246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4968552"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6594" y="957312"/>
            <a:ext cx="3907334" cy="24716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1" dirty="0">
                <a:solidFill>
                  <a:srgbClr val="00B050"/>
                </a:solidFill>
                <a:latin typeface="Times New Roman" panose="02020603050405020304" pitchFamily="18" charset="0"/>
                <a:cs typeface="Times New Roman" panose="02020603050405020304" pitchFamily="18" charset="0"/>
              </a:rPr>
              <a:t>Xác định thể thơ của từng bài thơ em đã được học ở lớp 6 vào</a:t>
            </a:r>
            <a:r>
              <a:rPr lang="de-DE" sz="2400" dirty="0">
                <a:solidFill>
                  <a:srgbClr val="00B050"/>
                </a:solidFill>
                <a:latin typeface="Times New Roman" panose="02020603050405020304" pitchFamily="18" charset="0"/>
                <a:cs typeface="Times New Roman" panose="02020603050405020304" pitchFamily="18" charset="0"/>
              </a:rPr>
              <a:t> </a:t>
            </a:r>
            <a:r>
              <a:rPr lang="pt-BR" sz="2400" b="1" dirty="0">
                <a:solidFill>
                  <a:srgbClr val="C00000"/>
                </a:solidFill>
                <a:latin typeface="Times New Roman" panose="02020603050405020304" pitchFamily="18" charset="0"/>
                <a:cs typeface="Times New Roman" panose="02020603050405020304" pitchFamily="18" charset="0"/>
              </a:rPr>
              <a:t>PHIẾU HỌC TẬP 08</a:t>
            </a:r>
            <a:r>
              <a:rPr lang="pt-BR"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4211960" y="-190797"/>
            <a:ext cx="5400600" cy="324036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i="1" dirty="0">
                <a:solidFill>
                  <a:srgbClr val="FF0000"/>
                </a:solidFill>
                <a:latin typeface="Times New Roman" panose="02020603050405020304" pitchFamily="18" charset="0"/>
                <a:cs typeface="Times New Roman" panose="02020603050405020304" pitchFamily="18" charset="0"/>
              </a:rPr>
              <a:t>Xôi là là một trong những món ăn quen thuộc của người Việt, em đã bao giờ được thưởng thức món ăn đó chưa? Hãy chia sẻ cảm nhận của bản thân về hương vị của món ăn đó.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2324583" y="1700808"/>
            <a:ext cx="47525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7030A0"/>
                </a:solidFill>
                <a:latin typeface="Times New Roman" panose="02020603050405020304" pitchFamily="18" charset="0"/>
                <a:cs typeface="Times New Roman" panose="02020603050405020304" pitchFamily="18" charset="0"/>
              </a:rPr>
              <a:t>Các em hãy cùng trao đổi về những gì các em biết về các sự vật được thể hiện trong hình</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descr="Bật mí 2 công thức nấu xôi lạc ngon nhất ~ Ẩm Thực Thông Thá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8" y="4005064"/>
            <a:ext cx="2102520" cy="2448271"/>
          </a:xfrm>
          <a:prstGeom prst="rect">
            <a:avLst/>
          </a:prstGeom>
          <a:noFill/>
          <a:ln>
            <a:noFill/>
          </a:ln>
        </p:spPr>
      </p:pic>
      <p:pic>
        <p:nvPicPr>
          <p:cNvPr id="9" name="Picture 8" descr="Tổng hợp cách nấu 33 món xôi đặc biệt mềm dẻo, thơm ngon ~ Ẩm Thực Thông  Th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7"/>
            <a:ext cx="2088232" cy="2592287"/>
          </a:xfrm>
          <a:prstGeom prst="rect">
            <a:avLst/>
          </a:prstGeom>
          <a:noFill/>
          <a:ln>
            <a:noFill/>
          </a:ln>
        </p:spPr>
      </p:pic>
      <p:pic>
        <p:nvPicPr>
          <p:cNvPr id="10" name="Picture 9" descr="Bí quyết nấu xôi ngon với nồi cơm điệ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005064"/>
            <a:ext cx="2160240" cy="2448270"/>
          </a:xfrm>
          <a:prstGeom prst="rect">
            <a:avLst/>
          </a:prstGeom>
          <a:noFill/>
          <a:ln>
            <a:noFill/>
          </a:ln>
        </p:spPr>
      </p:pic>
      <p:pic>
        <p:nvPicPr>
          <p:cNvPr id="11" name="Picture 10" descr="Cây cơm nếp - công dụng cây cơm nếp - địa chỉ bán cây cơm nế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005064"/>
            <a:ext cx="1800200" cy="2448270"/>
          </a:xfrm>
          <a:prstGeom prst="rect">
            <a:avLst/>
          </a:prstGeom>
          <a:noFill/>
          <a:ln>
            <a:noFill/>
          </a:ln>
        </p:spPr>
      </p:pic>
    </p:spTree>
    <p:extLst>
      <p:ext uri="{BB962C8B-B14F-4D97-AF65-F5344CB8AC3E}">
        <p14:creationId xmlns:p14="http://schemas.microsoft.com/office/powerpoint/2010/main" val="2828874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par>
                                <p:cTn id="39" presetID="21"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par>
                                <p:cTn id="42" presetID="21"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par>
                                <p:cTn id="45" presetID="21"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5688467"/>
              </p:ext>
            </p:extLst>
          </p:nvPr>
        </p:nvGraphicFramePr>
        <p:xfrm>
          <a:off x="251520" y="764704"/>
          <a:ext cx="8568952" cy="2760345"/>
        </p:xfrm>
        <a:graphic>
          <a:graphicData uri="http://schemas.openxmlformats.org/drawingml/2006/table">
            <a:tbl>
              <a:tblPr firstRow="1" firstCol="1" bandRow="1">
                <a:tableStyleId>{5C22544A-7EE6-4342-B048-85BDC9FD1C3A}</a:tableStyleId>
              </a:tblPr>
              <a:tblGrid>
                <a:gridCol w="6390958">
                  <a:extLst>
                    <a:ext uri="{9D8B030D-6E8A-4147-A177-3AD203B41FA5}">
                      <a16:colId xmlns:a16="http://schemas.microsoft.com/office/drawing/2014/main" val="20000"/>
                    </a:ext>
                  </a:extLst>
                </a:gridCol>
                <a:gridCol w="2177994">
                  <a:extLst>
                    <a:ext uri="{9D8B030D-6E8A-4147-A177-3AD203B41FA5}">
                      <a16:colId xmlns:a16="http://schemas.microsoft.com/office/drawing/2014/main" val="20001"/>
                    </a:ext>
                  </a:extLst>
                </a:gridCol>
              </a:tblGrid>
              <a:tr h="443952">
                <a:tc>
                  <a:txBody>
                    <a:bodyPr/>
                    <a:lstStyle/>
                    <a:p>
                      <a:pPr marL="88900" algn="ctr">
                        <a:lnSpc>
                          <a:spcPct val="119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Tên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bài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thơ</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101600">
                        <a:lnSpc>
                          <a:spcPct val="119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Thể</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thơ</a:t>
                      </a:r>
                      <a:endParaRPr lang="en-US" sz="2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29072">
                <a:tc>
                  <a:txBody>
                    <a:bodyPr/>
                    <a:lstStyle/>
                    <a:p>
                      <a:pPr>
                        <a:lnSpc>
                          <a:spcPct val="115000"/>
                        </a:lnSpc>
                        <a:spcAft>
                          <a:spcPts val="0"/>
                        </a:spcAft>
                        <a:tabLst>
                          <a:tab pos="152400" algn="l"/>
                        </a:tabLst>
                      </a:pPr>
                      <a:r>
                        <a:rPr lang="de-DE" sz="2800" dirty="0">
                          <a:solidFill>
                            <a:srgbClr val="FFFF00"/>
                          </a:solidFill>
                          <a:effectLst/>
                          <a:latin typeface="Times New Roman" panose="02020603050405020304" pitchFamily="18" charset="0"/>
                          <a:cs typeface="Times New Roman" panose="02020603050405020304" pitchFamily="18" charset="0"/>
                        </a:rPr>
                        <a:t>Chuyện cổ tích về loài người (Xuân Quỳnh)</a:t>
                      </a:r>
                      <a:endParaRPr lang="en-US" sz="28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800" dirty="0">
                          <a:effectLst/>
                          <a:latin typeface="Times New Roman" panose="02020603050405020304" pitchFamily="18" charset="0"/>
                          <a:cs typeface="Times New Roman" panose="02020603050405020304" pitchFamily="18" charset="0"/>
                        </a:rPr>
                        <a:t>Năm chữ</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9072">
                <a:tc>
                  <a:txBody>
                    <a:bodyPr/>
                    <a:lstStyle/>
                    <a:p>
                      <a:pPr>
                        <a:lnSpc>
                          <a:spcPct val="115000"/>
                        </a:lnSpc>
                        <a:spcAft>
                          <a:spcPts val="0"/>
                        </a:spcAft>
                        <a:tabLst>
                          <a:tab pos="152400" algn="l"/>
                        </a:tabLst>
                      </a:pPr>
                      <a:r>
                        <a:rPr lang="de-DE" sz="2800" dirty="0">
                          <a:solidFill>
                            <a:srgbClr val="FFFF00"/>
                          </a:solidFill>
                          <a:effectLst/>
                          <a:latin typeface="Times New Roman" panose="02020603050405020304" pitchFamily="18" charset="0"/>
                          <a:cs typeface="Times New Roman" panose="02020603050405020304" pitchFamily="18" charset="0"/>
                        </a:rPr>
                        <a:t>Chuyện cổ nước mình (Lâm Thị Mỹ Dạ)</a:t>
                      </a:r>
                      <a:endParaRPr lang="en-US" sz="28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800" dirty="0">
                          <a:effectLst/>
                          <a:latin typeface="Times New Roman" panose="02020603050405020304" pitchFamily="18" charset="0"/>
                          <a:cs typeface="Times New Roman" panose="02020603050405020304" pitchFamily="18" charset="0"/>
                        </a:rPr>
                        <a:t>Lục bát</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9072">
                <a:tc>
                  <a:txBody>
                    <a:bodyPr/>
                    <a:lstStyle/>
                    <a:p>
                      <a:pPr>
                        <a:lnSpc>
                          <a:spcPct val="115000"/>
                        </a:lnSpc>
                        <a:spcAft>
                          <a:spcPts val="0"/>
                        </a:spcAft>
                        <a:tabLst>
                          <a:tab pos="152400" algn="l"/>
                        </a:tabLst>
                      </a:pPr>
                      <a:r>
                        <a:rPr lang="de-DE" sz="2800" dirty="0">
                          <a:solidFill>
                            <a:srgbClr val="FFFF00"/>
                          </a:solidFill>
                          <a:effectLst/>
                          <a:latin typeface="Times New Roman" panose="02020603050405020304" pitchFamily="18" charset="0"/>
                          <a:cs typeface="Times New Roman" panose="02020603050405020304" pitchFamily="18" charset="0"/>
                        </a:rPr>
                        <a:t>Bắt nạt (Nguyễn Thế Hoàng Linh)</a:t>
                      </a:r>
                      <a:endParaRPr lang="en-US" sz="28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800" dirty="0">
                          <a:effectLst/>
                          <a:latin typeface="Times New Roman" panose="02020603050405020304" pitchFamily="18" charset="0"/>
                          <a:cs typeface="Times New Roman" panose="02020603050405020304" pitchFamily="18" charset="0"/>
                        </a:rPr>
                        <a:t>Năm chữ</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9072">
                <a:tc>
                  <a:txBody>
                    <a:bodyPr/>
                    <a:lstStyle/>
                    <a:p>
                      <a:pPr>
                        <a:lnSpc>
                          <a:spcPct val="115000"/>
                        </a:lnSpc>
                        <a:spcAft>
                          <a:spcPts val="0"/>
                        </a:spcAft>
                        <a:tabLst>
                          <a:tab pos="152400" algn="l"/>
                        </a:tabLst>
                      </a:pPr>
                      <a:r>
                        <a:rPr lang="de-DE" sz="2800" dirty="0">
                          <a:solidFill>
                            <a:srgbClr val="FFFF00"/>
                          </a:solidFill>
                          <a:effectLst/>
                          <a:latin typeface="Times New Roman" panose="02020603050405020304" pitchFamily="18" charset="0"/>
                          <a:cs typeface="Times New Roman" panose="02020603050405020304" pitchFamily="18" charset="0"/>
                        </a:rPr>
                        <a:t>Mây và sóng (Ta-go)</a:t>
                      </a:r>
                      <a:endParaRPr lang="en-US" sz="28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800" dirty="0">
                          <a:effectLst/>
                          <a:latin typeface="Times New Roman" panose="02020603050405020304" pitchFamily="18" charset="0"/>
                          <a:cs typeface="Times New Roman" panose="02020603050405020304" pitchFamily="18" charset="0"/>
                        </a:rPr>
                        <a:t>Tự do</a:t>
                      </a:r>
                      <a:endParaRPr lang="en-US" sz="2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Horizontal Scroll 4"/>
          <p:cNvSpPr/>
          <p:nvPr/>
        </p:nvSpPr>
        <p:spPr>
          <a:xfrm>
            <a:off x="3004988" y="99926"/>
            <a:ext cx="4231308"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FF0000"/>
                </a:solidFill>
                <a:latin typeface="Times New Roman" panose="02020603050405020304" pitchFamily="18" charset="0"/>
                <a:cs typeface="Times New Roman" panose="02020603050405020304" pitchFamily="18" charset="0"/>
              </a:rPr>
              <a:t>PHIẾU HỌC TẬP 08:</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704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806489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0000"/>
                </a:solidFill>
                <a:latin typeface="+mj-lt"/>
              </a:rPr>
              <a:t>HOẠT ĐỘNG 2: KHÁM PHÁ KIẾN THỨC MỚI</a:t>
            </a:r>
            <a:endParaRPr lang="en-US" sz="2400" dirty="0">
              <a:solidFill>
                <a:srgbClr val="FF0000"/>
              </a:solidFill>
              <a:latin typeface="+mj-lt"/>
            </a:endParaRPr>
          </a:p>
        </p:txBody>
      </p:sp>
      <p:sp>
        <p:nvSpPr>
          <p:cNvPr id="7" name="Rectangle 6"/>
          <p:cNvSpPr/>
          <p:nvPr/>
        </p:nvSpPr>
        <p:spPr>
          <a:xfrm>
            <a:off x="1043608" y="1228110"/>
            <a:ext cx="184731" cy="369332"/>
          </a:xfrm>
          <a:prstGeom prst="rect">
            <a:avLst/>
          </a:prstGeom>
        </p:spPr>
        <p:txBody>
          <a:bodyPr wrap="none">
            <a:spAutoFit/>
          </a:bodyPr>
          <a:lstStyle/>
          <a:p>
            <a:endParaRPr lang="en-US" dirty="0">
              <a:solidFill>
                <a:srgbClr val="FF0000"/>
              </a:solidFill>
            </a:endParaRPr>
          </a:p>
        </p:txBody>
      </p:sp>
      <p:sp>
        <p:nvSpPr>
          <p:cNvPr id="8" name="Flowchart: Terminator 7"/>
          <p:cNvSpPr/>
          <p:nvPr/>
        </p:nvSpPr>
        <p:spPr>
          <a:xfrm>
            <a:off x="1187624" y="1880828"/>
            <a:ext cx="3456384" cy="61206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Tác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giả</a:t>
            </a:r>
            <a:r>
              <a:rPr lang="en-US" sz="2400" b="1" dirty="0">
                <a:solidFill>
                  <a:srgbClr val="FFFF00"/>
                </a:solidFill>
                <a:latin typeface="Times New Roman" panose="02020603050405020304" pitchFamily="18" charset="0"/>
                <a:cs typeface="Times New Roman" panose="02020603050405020304" pitchFamily="18" charset="0"/>
              </a:rPr>
              <a:t> Thanh </a:t>
            </a:r>
            <a:r>
              <a:rPr lang="en-US" sz="2400" b="1" dirty="0" err="1">
                <a:solidFill>
                  <a:srgbClr val="FFFF00"/>
                </a:solidFill>
                <a:latin typeface="Times New Roman" panose="02020603050405020304" pitchFamily="18" charset="0"/>
                <a:cs typeface="Times New Roman" panose="02020603050405020304" pitchFamily="18" charset="0"/>
              </a:rPr>
              <a:t>Thảo</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9" name="Picture 8" descr="Nhà thơ Thanh Thảo - Nhà thơ nổi tiếng quê Quảng Ngãi - Top Quảng Ngã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36712"/>
            <a:ext cx="2736304" cy="2520280"/>
          </a:xfrm>
          <a:prstGeom prst="rect">
            <a:avLst/>
          </a:prstGeom>
          <a:noFill/>
          <a:ln>
            <a:noFill/>
          </a:ln>
        </p:spPr>
      </p:pic>
      <p:sp>
        <p:nvSpPr>
          <p:cNvPr id="11" name="Vertical Scroll 10"/>
          <p:cNvSpPr/>
          <p:nvPr/>
        </p:nvSpPr>
        <p:spPr>
          <a:xfrm>
            <a:off x="4650332" y="3517949"/>
            <a:ext cx="4242147" cy="3024336"/>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người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(1981); </a:t>
            </a:r>
            <a:r>
              <a:rPr lang="en-US" sz="2400" i="1" dirty="0" err="1">
                <a:solidFill>
                  <a:srgbClr val="002060"/>
                </a:solidFill>
                <a:latin typeface="Times New Roman" panose="02020603050405020304" pitchFamily="18" charset="0"/>
                <a:cs typeface="Times New Roman" panose="02020603050405020304" pitchFamily="18" charset="0"/>
              </a:rPr>
              <a:t>Khối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vuông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ru-bích</a:t>
            </a:r>
            <a:r>
              <a:rPr lang="en-US" sz="2400" dirty="0">
                <a:solidFill>
                  <a:srgbClr val="002060"/>
                </a:solidFill>
                <a:latin typeface="Times New Roman" panose="02020603050405020304" pitchFamily="18" charset="0"/>
                <a:cs typeface="Times New Roman" panose="02020603050405020304" pitchFamily="18" charset="0"/>
              </a:rPr>
              <a:t> (1985), </a:t>
            </a:r>
            <a:r>
              <a:rPr lang="en-US" sz="2400" i="1" dirty="0" err="1">
                <a:solidFill>
                  <a:srgbClr val="002060"/>
                </a:solidFill>
                <a:latin typeface="Times New Roman" panose="02020603050405020304" pitchFamily="18" charset="0"/>
                <a:cs typeface="Times New Roman" panose="02020603050405020304" pitchFamily="18" charset="0"/>
              </a:rPr>
              <a:t>Từ</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trăm</a:t>
            </a:r>
            <a:r>
              <a:rPr lang="en-US" sz="2400" dirty="0">
                <a:solidFill>
                  <a:srgbClr val="002060"/>
                </a:solidFill>
                <a:latin typeface="Times New Roman" panose="02020603050405020304" pitchFamily="18" charset="0"/>
                <a:cs typeface="Times New Roman" panose="02020603050405020304" pitchFamily="18" charset="0"/>
              </a:rPr>
              <a:t> (1988)…</a:t>
            </a:r>
          </a:p>
        </p:txBody>
      </p:sp>
      <p:sp>
        <p:nvSpPr>
          <p:cNvPr id="12" name="Vertical Scroll 11"/>
          <p:cNvSpPr/>
          <p:nvPr/>
        </p:nvSpPr>
        <p:spPr>
          <a:xfrm>
            <a:off x="179512" y="2924944"/>
            <a:ext cx="4256856" cy="3608784"/>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năm</a:t>
            </a:r>
            <a:r>
              <a:rPr lang="en-US" sz="2400" dirty="0">
                <a:solidFill>
                  <a:srgbClr val="002060"/>
                </a:solidFill>
                <a:latin typeface="Times New Roman" panose="02020603050405020304" pitchFamily="18" charset="0"/>
                <a:cs typeface="Times New Roman" panose="02020603050405020304" pitchFamily="18" charset="0"/>
              </a:rPr>
              <a:t> 1946, </a:t>
            </a:r>
            <a:r>
              <a:rPr lang="en-US" sz="2400" dirty="0" err="1">
                <a:solidFill>
                  <a:srgbClr val="002060"/>
                </a:solidFill>
                <a:latin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Quảng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Ngãi</a:t>
            </a:r>
            <a:r>
              <a:rPr lang="en-US" sz="2400" dirty="0">
                <a:solidFill>
                  <a:srgbClr val="002060"/>
                </a:solidFill>
                <a:latin typeface="Times New Roman" panose="02020603050405020304" pitchFamily="18" charset="0"/>
                <a:cs typeface="Times New Roman" panose="02020603050405020304" pitchFamily="18" charset="0"/>
              </a:rPr>
              <a:t>.</a:t>
            </a:r>
          </a:p>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a:t>
            </a:r>
            <a:r>
              <a:rPr lang="en-US" sz="2400" dirty="0">
                <a:solidFill>
                  <a:srgbClr val="002060"/>
                </a:solidFill>
                <a:latin typeface="Times New Roman" panose="02020603050405020304" pitchFamily="18" charset="0"/>
                <a:cs typeface="Times New Roman" panose="02020603050405020304" pitchFamily="18" charset="0"/>
              </a:rPr>
              <a:t> ý qua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tập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ca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hậu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3" name="Horizontal Scroll 12"/>
          <p:cNvSpPr/>
          <p:nvPr/>
        </p:nvSpPr>
        <p:spPr>
          <a:xfrm>
            <a:off x="89502" y="90941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CHUNG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099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ÀI GIẢNG NGỮ VĂN LỚP 12"/>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952328" cy="3731687"/>
          </a:xfrm>
          <a:prstGeom prst="rect">
            <a:avLst/>
          </a:prstGeom>
          <a:noFill/>
          <a:ln>
            <a:noFill/>
          </a:ln>
        </p:spPr>
      </p:pic>
      <p:pic>
        <p:nvPicPr>
          <p:cNvPr id="5" name="Picture 4" descr="Dấu chân qua trảng cỏ (Thơ), Những người đi tới biển (Trường ca), Những  ngọn sóng mặt trời (Trường ca)"/>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2656"/>
            <a:ext cx="2952328" cy="3715688"/>
          </a:xfrm>
          <a:prstGeom prst="rect">
            <a:avLst/>
          </a:prstGeom>
          <a:noFill/>
          <a:ln>
            <a:noFill/>
          </a:ln>
        </p:spPr>
      </p:pic>
      <p:sp>
        <p:nvSpPr>
          <p:cNvPr id="3" name="TextBox 2"/>
          <p:cNvSpPr txBox="1"/>
          <p:nvPr/>
        </p:nvSpPr>
        <p:spPr>
          <a:xfrm>
            <a:off x="971600" y="4509120"/>
            <a:ext cx="4392488" cy="369332"/>
          </a:xfrm>
          <a:prstGeom prst="rect">
            <a:avLst/>
          </a:prstGeom>
          <a:noFill/>
        </p:spPr>
        <p:txBody>
          <a:bodyPr wrap="square" rtlCol="0">
            <a:spAutoFit/>
          </a:bodyPr>
          <a:lstStyle/>
          <a:p>
            <a:r>
              <a:rPr lang="en-US" dirty="0" err="1"/>
              <a:t>KHÁM</a:t>
            </a:r>
            <a:r>
              <a:rPr lang="en-US" dirty="0"/>
              <a:t> </a:t>
            </a:r>
            <a:r>
              <a:rPr lang="en-US" dirty="0" err="1"/>
              <a:t>PHÁ</a:t>
            </a:r>
            <a:r>
              <a:rPr lang="en-US" dirty="0"/>
              <a:t> CHUNG </a:t>
            </a:r>
            <a:r>
              <a:rPr lang="en-US" dirty="0" err="1"/>
              <a:t>VĂN</a:t>
            </a:r>
            <a:r>
              <a:rPr lang="en-US" dirty="0"/>
              <a:t> </a:t>
            </a:r>
            <a:r>
              <a:rPr lang="en-US" dirty="0" err="1"/>
              <a:t>BẢN</a:t>
            </a:r>
            <a:endParaRPr lang="en-US" dirty="0"/>
          </a:p>
        </p:txBody>
      </p:sp>
    </p:spTree>
    <p:extLst>
      <p:ext uri="{BB962C8B-B14F-4D97-AF65-F5344CB8AC3E}">
        <p14:creationId xmlns:p14="http://schemas.microsoft.com/office/powerpoint/2010/main" val="1237226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16632"/>
            <a:ext cx="4464496"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Gặp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cơm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nếp</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240360" cy="1944216"/>
          </a:xfrm>
          <a:prstGeom prst="rect">
            <a:avLst/>
          </a:prstGeom>
        </p:spPr>
      </p:pic>
      <p:sp>
        <p:nvSpPr>
          <p:cNvPr id="7" name="Oval Callout 6"/>
          <p:cNvSpPr/>
          <p:nvPr/>
        </p:nvSpPr>
        <p:spPr>
          <a:xfrm>
            <a:off x="179512" y="1124744"/>
            <a:ext cx="3312368" cy="194421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Phân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giữa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cơm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nếp</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3275856" y="1633091"/>
            <a:ext cx="3672408" cy="344780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B050"/>
                </a:solidFill>
                <a:latin typeface="Times New Roman" panose="02020603050405020304" pitchFamily="18" charset="0"/>
                <a:cs typeface="Times New Roman" panose="02020603050405020304" pitchFamily="18" charset="0"/>
              </a:rPr>
              <a:t>Người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tỏ</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trong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a:t>
            </a:r>
            <a:r>
              <a:rPr lang="en-US" sz="2400" i="1" dirty="0" err="1">
                <a:solidFill>
                  <a:srgbClr val="00B050"/>
                </a:solidFill>
                <a:latin typeface="Times New Roman" panose="02020603050405020304" pitchFamily="18" charset="0"/>
                <a:cs typeface="Times New Roman" panose="02020603050405020304" pitchFamily="18" charset="0"/>
              </a:rPr>
              <a:t>nhân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vật</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Đối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tượng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hiện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467544" y="2096852"/>
            <a:ext cx="3312368" cy="324036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Xác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định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loại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giọng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điệu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bố</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cục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Văn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bản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chia </a:t>
            </a:r>
            <a:r>
              <a:rPr lang="en-US" sz="2400" i="1" dirty="0" err="1">
                <a:solidFill>
                  <a:srgbClr val="0070C0"/>
                </a:solidFill>
                <a:latin typeface="Times New Roman" panose="02020603050405020304" pitchFamily="18" charset="0"/>
                <a:cs typeface="Times New Roman" panose="02020603050405020304" pitchFamily="18" charset="0"/>
              </a:rPr>
              <a:t>thành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mấy</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Nội</a:t>
            </a:r>
            <a:r>
              <a:rPr lang="en-US" sz="2400" i="1" dirty="0">
                <a:solidFill>
                  <a:srgbClr val="0070C0"/>
                </a:solidFill>
                <a:latin typeface="Times New Roman" panose="02020603050405020304" pitchFamily="18" charset="0"/>
                <a:cs typeface="Times New Roman" panose="02020603050405020304" pitchFamily="18" charset="0"/>
              </a:rPr>
              <a:t> dung </a:t>
            </a:r>
            <a:r>
              <a:rPr lang="en-US" sz="2400" i="1" dirty="0" err="1">
                <a:solidFill>
                  <a:srgbClr val="0070C0"/>
                </a:solidFill>
                <a:latin typeface="Times New Roman" panose="020206030504050203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từng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6084168" y="2438598"/>
            <a:ext cx="2808312" cy="198022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7030A0"/>
                </a:solidFill>
                <a:latin typeface="Times New Roman" panose="02020603050405020304" pitchFamily="18" charset="0"/>
                <a:cs typeface="Times New Roman" panose="02020603050405020304" pitchFamily="18" charset="0"/>
              </a:rPr>
              <a:t>Nêu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văn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bản</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641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10"/>
                                        </p:tgtEl>
                                        <p:attrNameLst>
                                          <p:attrName>ppt_w</p:attrName>
                                        </p:attrNameLst>
                                      </p:cBhvr>
                                      <p:tavLst>
                                        <p:tav tm="0">
                                          <p:val>
                                            <p:strVal val="ppt_w"/>
                                          </p:val>
                                        </p:tav>
                                        <p:tav tm="100000">
                                          <p:val>
                                            <p:fltVal val="0"/>
                                          </p:val>
                                        </p:tav>
                                      </p:tavLst>
                                    </p:anim>
                                    <p:anim calcmode="lin" valueType="num">
                                      <p:cBhvr>
                                        <p:cTn id="54" dur="500"/>
                                        <p:tgtEl>
                                          <p:spTgt spid="10"/>
                                        </p:tgtEl>
                                        <p:attrNameLst>
                                          <p:attrName>ppt_h</p:attrName>
                                        </p:attrNameLst>
                                      </p:cBhvr>
                                      <p:tavLst>
                                        <p:tav tm="0">
                                          <p:val>
                                            <p:strVal val="ppt_h"/>
                                          </p:val>
                                        </p:tav>
                                        <p:tav tm="100000">
                                          <p:val>
                                            <p:fltVal val="0"/>
                                          </p:val>
                                        </p:tav>
                                      </p:tavLst>
                                    </p:anim>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8"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23728" y="332656"/>
            <a:ext cx="4536504" cy="79208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en-US" sz="2400" b="1" dirty="0" err="1">
                <a:solidFill>
                  <a:srgbClr val="FFFF00"/>
                </a:solidFill>
                <a:latin typeface="Times New Roman" panose="02020603050405020304" pitchFamily="18" charset="0"/>
                <a:cs typeface="Times New Roman" panose="02020603050405020304" pitchFamily="18" charset="0"/>
              </a:rPr>
              <a:t>Đọc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chú</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thích</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5144168"/>
              </p:ext>
            </p:extLst>
          </p:nvPr>
        </p:nvGraphicFramePr>
        <p:xfrm>
          <a:off x="179512" y="1484784"/>
          <a:ext cx="8856985" cy="35661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824537">
                  <a:extLst>
                    <a:ext uri="{9D8B030D-6E8A-4147-A177-3AD203B41FA5}">
                      <a16:colId xmlns:a16="http://schemas.microsoft.com/office/drawing/2014/main" val="20001"/>
                    </a:ext>
                  </a:extLst>
                </a:gridCol>
              </a:tblGrid>
              <a:tr h="370840">
                <a:tc gridSpan="2">
                  <a:txBody>
                    <a:bodyPr/>
                    <a:lstStyle/>
                    <a:p>
                      <a:pPr algn="ct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Xôi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cơm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nếp</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Giống</a:t>
                      </a:r>
                      <a:r>
                        <a:rPr lang="en-US" sz="2400" kern="1200" dirty="0">
                          <a:solidFill>
                            <a:srgbClr val="7030A0"/>
                          </a:solidFill>
                          <a:effectLst/>
                          <a:latin typeface="Times New Roman" panose="02020603050405020304" pitchFamily="18" charset="0"/>
                          <a:ea typeface="+mn-ea"/>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Khác</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ùng sử dụng một loại nguyên liệu là gạo 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ở cách nấu, mục đích nấu. Xôi được đồ hoặc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chín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rất cầu kì nên thường chỉ được làm vào dịp lễ, tết hoặc giỗ chạp. Còn cơm nếp có thể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giống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ngày 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7577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11760" y="49808"/>
            <a:ext cx="4752528" cy="576064"/>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chung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bản</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55138970"/>
              </p:ext>
            </p:extLst>
          </p:nvPr>
        </p:nvGraphicFramePr>
        <p:xfrm>
          <a:off x="195606" y="980728"/>
          <a:ext cx="8928997" cy="5535905"/>
        </p:xfrm>
        <a:graphic>
          <a:graphicData uri="http://schemas.openxmlformats.org/drawingml/2006/table">
            <a:tbl>
              <a:tblPr firstRow="1" bandRow="1">
                <a:tableStyleId>{5C22544A-7EE6-4342-B048-85BDC9FD1C3A}</a:tableStyleId>
              </a:tblPr>
              <a:tblGrid>
                <a:gridCol w="2160242">
                  <a:extLst>
                    <a:ext uri="{9D8B030D-6E8A-4147-A177-3AD203B41FA5}">
                      <a16:colId xmlns:a16="http://schemas.microsoft.com/office/drawing/2014/main" val="20000"/>
                    </a:ext>
                  </a:extLst>
                </a:gridCol>
                <a:gridCol w="1411357">
                  <a:extLst>
                    <a:ext uri="{9D8B030D-6E8A-4147-A177-3AD203B41FA5}">
                      <a16:colId xmlns:a16="http://schemas.microsoft.com/office/drawing/2014/main" val="20001"/>
                    </a:ext>
                  </a:extLst>
                </a:gridCol>
                <a:gridCol w="1252939">
                  <a:extLst>
                    <a:ext uri="{9D8B030D-6E8A-4147-A177-3AD203B41FA5}">
                      <a16:colId xmlns:a16="http://schemas.microsoft.com/office/drawing/2014/main" val="20002"/>
                    </a:ext>
                  </a:extLst>
                </a:gridCol>
                <a:gridCol w="2318660">
                  <a:extLst>
                    <a:ext uri="{9D8B030D-6E8A-4147-A177-3AD203B41FA5}">
                      <a16:colId xmlns:a16="http://schemas.microsoft.com/office/drawing/2014/main" val="20003"/>
                    </a:ext>
                  </a:extLst>
                </a:gridCol>
                <a:gridCol w="1785799">
                  <a:extLst>
                    <a:ext uri="{9D8B030D-6E8A-4147-A177-3AD203B41FA5}">
                      <a16:colId xmlns:a16="http://schemas.microsoft.com/office/drawing/2014/main" val="20004"/>
                    </a:ext>
                  </a:extLst>
                </a:gridCol>
              </a:tblGrid>
              <a:tr h="1421105">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trữ</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đối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tượng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xúc</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loại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tài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096127">
                <a:tc>
                  <a:txBody>
                    <a:bodyPr/>
                    <a:lstStyle/>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Người bày tỏ cảm 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chữ</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trẻo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1: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2: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3,4: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030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2460</Words>
  <Application>Microsoft Office PowerPoint</Application>
  <PresentationFormat>On-screen Show (4:3)</PresentationFormat>
  <Paragraphs>215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2022-07-18T10:59:08Z</dcterms:created>
  <dcterms:modified xsi:type="dcterms:W3CDTF">2024-06-12T03:22:52Z</dcterms:modified>
</cp:coreProperties>
</file>