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57" r:id="rId3"/>
    <p:sldId id="256" r:id="rId4"/>
    <p:sldId id="258" r:id="rId5"/>
    <p:sldId id="261" r:id="rId6"/>
    <p:sldId id="259" r:id="rId7"/>
    <p:sldId id="269" r:id="rId8"/>
    <p:sldId id="270" r:id="rId9"/>
    <p:sldId id="271" r:id="rId10"/>
    <p:sldId id="272" r:id="rId11"/>
    <p:sldId id="273" r:id="rId12"/>
    <p:sldId id="274" r:id="rId13"/>
    <p:sldId id="275" r:id="rId14"/>
    <p:sldId id="268" r:id="rId15"/>
    <p:sldId id="264" r:id="rId16"/>
    <p:sldId id="260" r:id="rId17"/>
    <p:sldId id="262" r:id="rId18"/>
    <p:sldId id="265" r:id="rId19"/>
    <p:sldId id="267"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B5F8D-9459-4DB5-9A04-9171AAF46024}" v="2" dt="2024-06-12T02:53:36.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102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Luc" userId="beadc1078baa6a36" providerId="LiveId" clId="{3A8B5F8D-9459-4DB5-9A04-9171AAF46024}"/>
    <pc:docChg chg="modSld">
      <pc:chgData name="Thao Luc" userId="beadc1078baa6a36" providerId="LiveId" clId="{3A8B5F8D-9459-4DB5-9A04-9171AAF46024}" dt="2024-06-12T02:53:36.826" v="1" actId="1076"/>
      <pc:docMkLst>
        <pc:docMk/>
      </pc:docMkLst>
      <pc:sldChg chg="addSp modSp">
        <pc:chgData name="Thao Luc" userId="beadc1078baa6a36" providerId="LiveId" clId="{3A8B5F8D-9459-4DB5-9A04-9171AAF46024}" dt="2024-06-12T02:53:36.826" v="1" actId="1076"/>
        <pc:sldMkLst>
          <pc:docMk/>
          <pc:sldMk cId="0" sldId="266"/>
        </pc:sldMkLst>
        <pc:spChg chg="add mod">
          <ac:chgData name="Thao Luc" userId="beadc1078baa6a36" providerId="LiveId" clId="{3A8B5F8D-9459-4DB5-9A04-9171AAF46024}" dt="2024-06-12T02:53:36.826" v="1" actId="1076"/>
          <ac:spMkLst>
            <pc:docMk/>
            <pc:sldMk cId="0" sldId="266"/>
            <ac:spMk id="6" creationId="{4B85CD27-0AB6-F168-231A-80C42FD412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30.png"/><Relationship Id="rId17"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5.svg"/><Relationship Id="rId15" Type="http://schemas.openxmlformats.org/officeDocument/2006/relationships/image" Target="../media/image23.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1.svg"/><Relationship Id="rId4" Type="http://schemas.openxmlformats.org/officeDocument/2006/relationships/image" Target="../media/image37.sv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21.svg"/><Relationship Id="rId2" Type="http://schemas.openxmlformats.org/officeDocument/2006/relationships/image" Target="../media/image1.jpeg"/><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50.png"/><Relationship Id="rId10" Type="http://schemas.openxmlformats.org/officeDocument/2006/relationships/image" Target="../media/image15.svg"/><Relationship Id="rId4" Type="http://schemas.openxmlformats.org/officeDocument/2006/relationships/image" Target="../media/image45.svg"/><Relationship Id="rId9" Type="http://schemas.openxmlformats.org/officeDocument/2006/relationships/image" Target="../media/image14.png"/><Relationship Id="rId14" Type="http://schemas.openxmlformats.org/officeDocument/2006/relationships/image" Target="../media/image49.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3.svg"/><Relationship Id="rId3" Type="http://schemas.openxmlformats.org/officeDocument/2006/relationships/image" Target="../media/image21.svg"/><Relationship Id="rId7" Type="http://schemas.openxmlformats.org/officeDocument/2006/relationships/image" Target="../media/image55.svg"/><Relationship Id="rId12" Type="http://schemas.openxmlformats.org/officeDocument/2006/relationships/image" Target="../media/image12.png"/><Relationship Id="rId17" Type="http://schemas.openxmlformats.org/officeDocument/2006/relationships/image" Target="../media/image15.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3.svg"/><Relationship Id="rId5" Type="http://schemas.openxmlformats.org/officeDocument/2006/relationships/image" Target="../media/image53.svg"/><Relationship Id="rId15" Type="http://schemas.openxmlformats.org/officeDocument/2006/relationships/image" Target="../media/image17.svg"/><Relationship Id="rId10" Type="http://schemas.openxmlformats.org/officeDocument/2006/relationships/image" Target="../media/image2.png"/><Relationship Id="rId4" Type="http://schemas.openxmlformats.org/officeDocument/2006/relationships/image" Target="../media/image52.png"/><Relationship Id="rId9" Type="http://schemas.openxmlformats.org/officeDocument/2006/relationships/image" Target="../media/image51.sv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svg"/><Relationship Id="rId3" Type="http://schemas.openxmlformats.org/officeDocument/2006/relationships/image" Target="../media/image17.sv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svg"/><Relationship Id="rId5" Type="http://schemas.openxmlformats.org/officeDocument/2006/relationships/image" Target="../media/image3.sv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23.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6.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30.png"/><Relationship Id="rId17"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5.svg"/><Relationship Id="rId15" Type="http://schemas.openxmlformats.org/officeDocument/2006/relationships/image" Target="../media/image23.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54" t="14340" r="3120" b="5822"/>
          <a:stretch>
            <a:fillRect/>
          </a:stretch>
        </p:blipFill>
        <p:spPr>
          <a:xfrm>
            <a:off x="0" y="0"/>
            <a:ext cx="18288000" cy="10287000"/>
          </a:xfrm>
          <a:prstGeom prst="rect">
            <a:avLst/>
          </a:prstGeom>
        </p:spPr>
      </p:pic>
      <p:sp>
        <p:nvSpPr>
          <p:cNvPr id="3" name="TextBox 3"/>
          <p:cNvSpPr txBox="1"/>
          <p:nvPr/>
        </p:nvSpPr>
        <p:spPr>
          <a:xfrm>
            <a:off x="2133600" y="3114874"/>
            <a:ext cx="14478000" cy="3133871"/>
          </a:xfrm>
          <a:prstGeom prst="rect">
            <a:avLst/>
          </a:prstGeom>
        </p:spPr>
        <p:txBody>
          <a:bodyPr wrap="square" lIns="0" tIns="0" rIns="0" bIns="0" rtlCol="0" anchor="t">
            <a:spAutoFit/>
          </a:bodyPr>
          <a:lstStyle/>
          <a:p>
            <a:pPr marL="0" lvl="0" indent="0" algn="ctr">
              <a:lnSpc>
                <a:spcPts val="12999"/>
              </a:lnSpc>
              <a:spcBef>
                <a:spcPct val="0"/>
              </a:spcBef>
            </a:pPr>
            <a:r>
              <a:rPr lang="en-US" sz="7200" b="1" dirty="0">
                <a:solidFill>
                  <a:srgbClr val="000000"/>
                </a:solidFill>
                <a:latin typeface="Times New Roman" panose="02020603050405020304" pitchFamily="18" charset="0"/>
                <a:cs typeface="Times New Roman" panose="02020603050405020304" pitchFamily="18" charset="0"/>
              </a:rPr>
              <a:t>CHÀO MỪNG CÁC EM ĐẾN VỚI BÀI HỌC NGÀY HÔM NAY!</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6515"/>
          <a:stretch>
            <a:fillRect/>
          </a:stretch>
        </p:blipFill>
        <p:spPr>
          <a:xfrm rot="-774630">
            <a:off x="11535991" y="7951101"/>
            <a:ext cx="6929862" cy="384490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196723">
            <a:off x="9000896" y="9714890"/>
            <a:ext cx="3515761" cy="114422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52037" y="6811867"/>
            <a:ext cx="2799525" cy="358078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0269">
            <a:off x="14399671" y="803389"/>
            <a:ext cx="2728959" cy="17763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50267">
            <a:off x="15268138" y="6320275"/>
            <a:ext cx="2865640" cy="278227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36370">
            <a:off x="3627866" y="930866"/>
            <a:ext cx="2416161" cy="5227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51261">
            <a:off x="483667" y="2533753"/>
            <a:ext cx="2068904" cy="978027"/>
          </a:xfrm>
          <a:prstGeom prst="rect">
            <a:avLst/>
          </a:prstGeom>
        </p:spPr>
      </p:pic>
      <p:sp>
        <p:nvSpPr>
          <p:cNvPr id="6" name="Text Box 7">
            <a:extLst>
              <a:ext uri="{FF2B5EF4-FFF2-40B4-BE49-F238E27FC236}">
                <a16:creationId xmlns:a16="http://schemas.microsoft.com/office/drawing/2014/main" id="{4B85CD27-0AB6-F168-231A-80C42FD412FD}"/>
              </a:ext>
            </a:extLst>
          </p:cNvPr>
          <p:cNvSpPr txBox="1">
            <a:spLocks noChangeArrowheads="1"/>
          </p:cNvSpPr>
          <p:nvPr/>
        </p:nvSpPr>
        <p:spPr bwMode="auto">
          <a:xfrm>
            <a:off x="4495800" y="6846457"/>
            <a:ext cx="7543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spcBef>
                <a:spcPct val="50000"/>
              </a:spcBef>
            </a:pPr>
            <a:r>
              <a:rPr lang="en-US" altLang="en-US" sz="2800" b="1" dirty="0">
                <a:solidFill>
                  <a:srgbClr val="7030A0"/>
                </a:solidFill>
                <a:latin typeface="Times New Roman" panose="02020603050405020304" pitchFamily="18" charset="0"/>
              </a:rPr>
              <a:t>GV: LỤC THỊ THẢO</a:t>
            </a:r>
          </a:p>
          <a:p>
            <a:pPr algn="ctr" eaLnBrk="1" hangingPunct="1">
              <a:spcBef>
                <a:spcPct val="50000"/>
              </a:spcBef>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TRƯỜNG TH&amp;THCS TRÀNG LƯƠNG</a:t>
            </a:r>
            <a:endParaRPr lang="en-US" altLang="en-US" sz="2800" b="1" i="1" dirty="0">
              <a:solidFill>
                <a:srgbClr val="7030A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Ví</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dụ</a:t>
            </a: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Văn bản </a:t>
            </a:r>
            <a:r>
              <a:rPr lang="en-US" sz="4500" i="1" dirty="0">
                <a:latin typeface="Arial" panose="020B0604020202020204" pitchFamily="34" charset="0"/>
                <a:cs typeface="Arial" panose="020B0604020202020204" pitchFamily="34" charset="0"/>
              </a:rPr>
              <a:t>“Tri </a:t>
            </a:r>
            <a:r>
              <a:rPr lang="en-US" sz="4500" i="1" dirty="0" err="1">
                <a:latin typeface="Arial" panose="020B0604020202020204" pitchFamily="34" charset="0"/>
                <a:cs typeface="Arial" panose="020B0604020202020204" pitchFamily="34" charset="0"/>
              </a:rPr>
              <a:t>thức</a:t>
            </a:r>
            <a:r>
              <a:rPr lang="en-US" sz="4500" i="1" dirty="0">
                <a:latin typeface="Arial" panose="020B0604020202020204" pitchFamily="34" charset="0"/>
                <a:cs typeface="Arial" panose="020B0604020202020204" pitchFamily="34" charset="0"/>
              </a:rPr>
              <a:t> là </a:t>
            </a:r>
            <a:r>
              <a:rPr lang="en-US" sz="4500" i="1" dirty="0" err="1">
                <a:latin typeface="Arial" panose="020B0604020202020204" pitchFamily="34" charset="0"/>
                <a:cs typeface="Arial" panose="020B0604020202020204" pitchFamily="34" charset="0"/>
              </a:rPr>
              <a:t>sức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mạnh</a:t>
            </a:r>
            <a:r>
              <a:rPr lang="en-US" sz="4500" i="1" dirty="0">
                <a:latin typeface="Arial" panose="020B0604020202020204" pitchFamily="34" charset="0"/>
                <a:cs typeface="Arial" panose="020B0604020202020204" pitchFamily="34" charset="0"/>
              </a:rPr>
              <a:t>”</a:t>
            </a:r>
          </a:p>
        </p:txBody>
      </p:sp>
      <p:sp>
        <p:nvSpPr>
          <p:cNvPr id="8" name="Rectangle 7"/>
          <p:cNvSpPr/>
          <p:nvPr/>
        </p:nvSpPr>
        <p:spPr>
          <a:xfrm>
            <a:off x="2362199" y="1512998"/>
            <a:ext cx="14249400" cy="1927002"/>
          </a:xfrm>
          <a:prstGeom prst="rect">
            <a:avLst/>
          </a:prstGeom>
        </p:spPr>
        <p:txBody>
          <a:bodyPr wrap="square">
            <a:spAutoFit/>
          </a:bodyPr>
          <a:lstStyle/>
          <a:p>
            <a:pPr algn="just">
              <a:lnSpc>
                <a:spcPct val="150000"/>
              </a:lnSpc>
            </a:pPr>
            <a:r>
              <a:rPr lang="vi-VN" sz="4200" b="1" i="1" dirty="0"/>
              <a:t>Văn bản trên đã sử dụng phép lập luận chính nào? Cách lập luận có thuyết phục không?</a:t>
            </a:r>
            <a:endParaRPr lang="en-US" sz="4200" b="1" i="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605" y="1908381"/>
            <a:ext cx="1223594" cy="1360409"/>
          </a:xfrm>
          <a:prstGeom prst="rect">
            <a:avLst/>
          </a:prstGeom>
        </p:spPr>
      </p:pic>
      <p:sp>
        <p:nvSpPr>
          <p:cNvPr id="3" name="Rectangle 2"/>
          <p:cNvSpPr/>
          <p:nvPr/>
        </p:nvSpPr>
        <p:spPr>
          <a:xfrm>
            <a:off x="2362199" y="3835383"/>
            <a:ext cx="9230412" cy="942053"/>
          </a:xfrm>
          <a:prstGeom prst="rect">
            <a:avLst/>
          </a:prstGeom>
          <a:solidFill>
            <a:schemeClr val="accent5">
              <a:lumMod val="40000"/>
              <a:lumOff val="60000"/>
            </a:schemeClr>
          </a:solidFill>
        </p:spPr>
        <p:txBody>
          <a:bodyPr wrap="none">
            <a:spAutoFit/>
          </a:bodyPr>
          <a:lstStyle/>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Phép lập luận chứng minh là chủ yếu.</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276600" y="5510261"/>
            <a:ext cx="13167387" cy="738664"/>
          </a:xfrm>
          <a:prstGeom prst="rect">
            <a:avLst/>
          </a:prstGeom>
          <a:solidFill>
            <a:schemeClr val="accent6">
              <a:lumMod val="40000"/>
              <a:lumOff val="60000"/>
            </a:schemeClr>
          </a:solidFill>
        </p:spPr>
        <p:txBody>
          <a:bodyPr wrap="none">
            <a:spAutoFit/>
          </a:bodyPr>
          <a:lstStyle/>
          <a:p>
            <a:r>
              <a:rPr lang="pt-BR" sz="4200" dirty="0">
                <a:latin typeface="Arial" panose="020B0604020202020204" pitchFamily="34" charset="0"/>
                <a:ea typeface="Times New Roman" panose="02020603050405020304" pitchFamily="18" charset="0"/>
                <a:cs typeface="Arial" panose="020B0604020202020204" pitchFamily="34" charset="0"/>
              </a:rPr>
              <a:t>Thuyết phục mọi người bởi đẫn chứng rõ ràng, cụ thể.</a:t>
            </a:r>
            <a:endParaRPr lang="en-US" sz="4200" dirty="0">
              <a:latin typeface="Arial" panose="020B0604020202020204" pitchFamily="34" charset="0"/>
              <a:cs typeface="Arial" panose="020B0604020202020204" pitchFamily="34" charset="0"/>
            </a:endParaRPr>
          </a:p>
        </p:txBody>
      </p:sp>
      <p:sp>
        <p:nvSpPr>
          <p:cNvPr id="6" name="Right Arrow 5"/>
          <p:cNvSpPr/>
          <p:nvPr/>
        </p:nvSpPr>
        <p:spPr>
          <a:xfrm>
            <a:off x="2362199" y="5600700"/>
            <a:ext cx="685801" cy="533400"/>
          </a:xfrm>
          <a:prstGeom prst="rightArrow">
            <a:avLst/>
          </a:prstGeom>
          <a:solidFill>
            <a:schemeClr val="accent6">
              <a:lumMod val="40000"/>
              <a:lumOff val="6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37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Nhận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7" name="Cloud Callout 6"/>
          <p:cNvSpPr/>
          <p:nvPr/>
        </p:nvSpPr>
        <p:spPr>
          <a:xfrm>
            <a:off x="1905000" y="1181100"/>
            <a:ext cx="14031344" cy="3657600"/>
          </a:xfrm>
          <a:prstGeom prst="cloudCallout">
            <a:avLst>
              <a:gd name="adj1" fmla="val -38633"/>
              <a:gd name="adj2" fmla="val 56157"/>
            </a:avLst>
          </a:prstGeom>
          <a:solidFill>
            <a:schemeClr val="accent6">
              <a:lumMod val="40000"/>
              <a:lumOff val="6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4200" b="1" i="1" dirty="0">
                <a:solidFill>
                  <a:schemeClr val="tx1"/>
                </a:solidFill>
                <a:latin typeface="Arial" panose="020B0604020202020204" pitchFamily="34" charset="0"/>
                <a:cs typeface="Arial" panose="020B0604020202020204" pitchFamily="34" charset="0"/>
              </a:rPr>
              <a:t>Qua đây em hiểu thế nào là bài văn nghị luận về tư tưởng, đạo lí ? </a:t>
            </a:r>
            <a:endParaRPr lang="en-US" sz="4200" b="1" dirty="0">
              <a:solidFill>
                <a:schemeClr val="tx1"/>
              </a:solidFill>
              <a:latin typeface="Arial" panose="020B0604020202020204" pitchFamily="34" charset="0"/>
              <a:cs typeface="Arial" panose="020B0604020202020204" pitchFamily="34" charset="0"/>
            </a:endParaRPr>
          </a:p>
        </p:txBody>
      </p:sp>
      <p:pic>
        <p:nvPicPr>
          <p:cNvPr id="11"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22" y="4457700"/>
            <a:ext cx="5429788" cy="10590009"/>
          </a:xfrm>
          <a:prstGeom prst="rect">
            <a:avLst/>
          </a:prstGeom>
        </p:spPr>
      </p:pic>
      <p:sp>
        <p:nvSpPr>
          <p:cNvPr id="10" name="Rounded Rectangular Callout 9"/>
          <p:cNvSpPr/>
          <p:nvPr/>
        </p:nvSpPr>
        <p:spPr>
          <a:xfrm>
            <a:off x="5867400" y="5448300"/>
            <a:ext cx="11582400" cy="3962400"/>
          </a:xfrm>
          <a:prstGeom prst="wedgeRoundRectCallout">
            <a:avLst>
              <a:gd name="adj1" fmla="val -40438"/>
              <a:gd name="adj2" fmla="val -64664"/>
              <a:gd name="adj3" fmla="val 16667"/>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Symbol" panose="05050102010706020507" pitchFamily="18" charset="2"/>
              <a:buChar char="Þ"/>
            </a:pPr>
            <a:r>
              <a:rPr lang="vi-VN" sz="4200" dirty="0">
                <a:solidFill>
                  <a:schemeClr val="tx1"/>
                </a:solidFill>
              </a:rPr>
              <a:t>Nghị luận về một vấn đề tư tưởng, đạo lí là bàn về một vấn đề thuộc lĩnh vực tư tưởng, đạo đức, lối sống.</a:t>
            </a:r>
            <a:endParaRPr lang="en-US" sz="4200" dirty="0">
              <a:solidFill>
                <a:schemeClr val="tx1"/>
              </a:solidFill>
            </a:endParaRPr>
          </a:p>
        </p:txBody>
      </p:sp>
    </p:spTree>
    <p:extLst>
      <p:ext uri="{BB962C8B-B14F-4D97-AF65-F5344CB8AC3E}">
        <p14:creationId xmlns:p14="http://schemas.microsoft.com/office/powerpoint/2010/main" val="37744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Nhận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3" name="TextBox 2"/>
          <p:cNvSpPr txBox="1"/>
          <p:nvPr/>
        </p:nvSpPr>
        <p:spPr>
          <a:xfrm>
            <a:off x="1447800" y="1520724"/>
            <a:ext cx="14782800" cy="3970318"/>
          </a:xfrm>
          <a:prstGeom prst="rect">
            <a:avLst/>
          </a:prstGeom>
          <a:noFill/>
        </p:spPr>
        <p:txBody>
          <a:bodyPr wrap="square" rtlCol="0">
            <a:spAutoFit/>
          </a:bodyPr>
          <a:lstStyle/>
          <a:p>
            <a:pPr marL="571500" indent="-571500" algn="just">
              <a:lnSpc>
                <a:spcPct val="150000"/>
              </a:lnSpc>
              <a:buFontTx/>
              <a:buChar char="-"/>
            </a:pPr>
            <a:r>
              <a:rPr lang="en-US" sz="4200" b="1" dirty="0">
                <a:latin typeface="Arial" panose="020B0604020202020204" pitchFamily="34" charset="0"/>
                <a:cs typeface="Arial" panose="020B0604020202020204" pitchFamily="34" charset="0"/>
              </a:rPr>
              <a:t>Để làm nổi bật một vấn </a:t>
            </a:r>
            <a:r>
              <a:rPr lang="en-US" sz="4200" b="1" dirty="0" err="1">
                <a:latin typeface="Arial" panose="020B0604020202020204" pitchFamily="34" charset="0"/>
                <a:cs typeface="Arial" panose="020B0604020202020204" pitchFamily="34" charset="0"/>
              </a:rPr>
              <a:t>đề</a:t>
            </a:r>
            <a:r>
              <a:rPr lang="en-US" sz="4200" b="1" dirty="0">
                <a:latin typeface="Arial" panose="020B0604020202020204" pitchFamily="34" charset="0"/>
                <a:cs typeface="Arial" panose="020B0604020202020204" pitchFamily="34" charset="0"/>
              </a:rPr>
              <a:t> tư tưởng </a:t>
            </a:r>
            <a:r>
              <a:rPr lang="en-US" sz="4200" b="1" dirty="0" err="1">
                <a:latin typeface="Arial" panose="020B0604020202020204" pitchFamily="34" charset="0"/>
                <a:cs typeface="Arial" panose="020B0604020202020204" pitchFamily="34" charset="0"/>
              </a:rPr>
              <a:t>đạo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lí</a:t>
            </a:r>
            <a:r>
              <a:rPr lang="en-US" sz="4200" b="1" dirty="0">
                <a:latin typeface="Arial" panose="020B0604020202020204" pitchFamily="34" charset="0"/>
                <a:cs typeface="Arial" panose="020B0604020202020204" pitchFamily="34" charset="0"/>
              </a:rPr>
              <a:t> bằng cách: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thích, </a:t>
            </a:r>
            <a:r>
              <a:rPr lang="en-US" sz="4200" dirty="0" err="1">
                <a:latin typeface="Arial" panose="020B0604020202020204" pitchFamily="34" charset="0"/>
                <a:cs typeface="Arial" panose="020B0604020202020204" pitchFamily="34" charset="0"/>
              </a:rPr>
              <a:t>chứng</a:t>
            </a:r>
            <a:r>
              <a:rPr lang="en-US" sz="4200" dirty="0">
                <a:latin typeface="Arial" panose="020B0604020202020204" pitchFamily="34" charset="0"/>
                <a:cs typeface="Arial" panose="020B0604020202020204" pitchFamily="34" charset="0"/>
              </a:rPr>
              <a:t> minh, so </a:t>
            </a:r>
            <a:r>
              <a:rPr lang="en-US" sz="4200" dirty="0" err="1">
                <a:latin typeface="Arial" panose="020B0604020202020204" pitchFamily="34" charset="0"/>
                <a:cs typeface="Arial" panose="020B0604020202020204" pitchFamily="34" charset="0"/>
              </a:rPr>
              <a:t>sánh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đối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phần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p>
          <a:p>
            <a:pPr marL="571500" indent="-571500" algn="just">
              <a:lnSpc>
                <a:spcPct val="150000"/>
              </a:lnSpc>
              <a:buFontTx/>
              <a:buChar char="-"/>
            </a:pPr>
            <a:r>
              <a:rPr lang="en-US" sz="4200" b="1" dirty="0">
                <a:latin typeface="Arial" panose="020B0604020202020204" pitchFamily="34" charset="0"/>
                <a:cs typeface="Arial" panose="020B0604020202020204" pitchFamily="34" charset="0"/>
              </a:rPr>
              <a:t>Về </a:t>
            </a:r>
            <a:r>
              <a:rPr lang="en-US" sz="4200" b="1" dirty="0" err="1">
                <a:latin typeface="Arial" panose="020B0604020202020204" pitchFamily="34" charset="0"/>
                <a:cs typeface="Arial" panose="020B0604020202020204" pitchFamily="34" charset="0"/>
              </a:rPr>
              <a:t>hình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thức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đảm</a:t>
            </a:r>
            <a:r>
              <a:rPr lang="en-US" sz="4200" b="1" dirty="0">
                <a:latin typeface="Arial" panose="020B0604020202020204" pitchFamily="34" charset="0"/>
                <a:cs typeface="Arial" panose="020B0604020202020204" pitchFamily="34" charset="0"/>
              </a:rPr>
              <a:t> bảo </a:t>
            </a:r>
            <a:r>
              <a:rPr lang="en-US" sz="4200" b="1" dirty="0" err="1">
                <a:latin typeface="Arial" panose="020B0604020202020204" pitchFamily="34" charset="0"/>
                <a:cs typeface="Arial" panose="020B0604020202020204" pitchFamily="34" charset="0"/>
              </a:rPr>
              <a:t>yêu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cầu</a:t>
            </a:r>
            <a:r>
              <a:rPr lang="en-US" sz="42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Có bố </a:t>
            </a:r>
            <a:r>
              <a:rPr lang="en-US" sz="4200" dirty="0" err="1">
                <a:latin typeface="Arial" panose="020B0604020202020204" pitchFamily="34" charset="0"/>
                <a:cs typeface="Arial" panose="020B0604020202020204" pitchFamily="34" charset="0"/>
              </a:rPr>
              <a:t>cục</a:t>
            </a:r>
            <a:r>
              <a:rPr lang="en-US" sz="4200" dirty="0">
                <a:latin typeface="Arial" panose="020B0604020202020204" pitchFamily="34" charset="0"/>
                <a:cs typeface="Arial" panose="020B0604020202020204" pitchFamily="34" charset="0"/>
              </a:rPr>
              <a:t> 3 phần,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đúng </a:t>
            </a:r>
            <a:r>
              <a:rPr lang="en-US" sz="4200" dirty="0" err="1">
                <a:latin typeface="Arial" panose="020B0604020202020204" pitchFamily="34" charset="0"/>
                <a:cs typeface="Arial" panose="020B0604020202020204" pitchFamily="34" charset="0"/>
              </a:rPr>
              <a:t>đắn</a:t>
            </a:r>
            <a:r>
              <a:rPr lang="en-US" sz="4200" dirty="0">
                <a:latin typeface="Arial" panose="020B0604020202020204" pitchFamily="34" charset="0"/>
                <a:cs typeface="Arial" panose="020B0604020202020204" pitchFamily="34" charset="0"/>
              </a:rPr>
              <a:t> rõ </a:t>
            </a:r>
            <a:r>
              <a:rPr lang="en-US" sz="4200" dirty="0" err="1">
                <a:latin typeface="Arial" panose="020B0604020202020204" pitchFamily="34" charset="0"/>
                <a:cs typeface="Arial" panose="020B0604020202020204" pitchFamily="34" charset="0"/>
              </a:rPr>
              <a:t>ràng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lời</a:t>
            </a:r>
            <a:r>
              <a:rPr lang="en-US" sz="4200" dirty="0">
                <a:latin typeface="Arial" panose="020B0604020202020204" pitchFamily="34" charset="0"/>
                <a:cs typeface="Arial" panose="020B0604020202020204" pitchFamily="34" charset="0"/>
              </a:rPr>
              <a:t> văn chính </a:t>
            </a:r>
            <a:r>
              <a:rPr lang="en-US" sz="4200" dirty="0" err="1">
                <a:latin typeface="Arial" panose="020B0604020202020204" pitchFamily="34" charset="0"/>
                <a:cs typeface="Arial" panose="020B0604020202020204" pitchFamily="34" charset="0"/>
              </a:rPr>
              <a:t>xác</a:t>
            </a:r>
            <a:r>
              <a:rPr lang="en-US" sz="4200" dirty="0">
                <a:latin typeface="Arial" panose="020B0604020202020204" pitchFamily="34" charset="0"/>
                <a:cs typeface="Arial" panose="020B0604020202020204" pitchFamily="34" charset="0"/>
              </a:rPr>
              <a:t>, sinh </a:t>
            </a:r>
            <a:r>
              <a:rPr lang="en-US" sz="4200" dirty="0" err="1">
                <a:latin typeface="Arial" panose="020B0604020202020204" pitchFamily="34" charset="0"/>
                <a:cs typeface="Arial" panose="020B0604020202020204" pitchFamily="34" charset="0"/>
              </a:rPr>
              <a:t>động</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96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866121" y="3311403"/>
            <a:ext cx="1995012" cy="943097"/>
          </a:xfrm>
          <a:prstGeom prst="rect">
            <a:avLst/>
          </a:prstGeom>
        </p:spPr>
      </p:pic>
      <p:sp>
        <p:nvSpPr>
          <p:cNvPr id="4" name="TextBox 3"/>
          <p:cNvSpPr txBox="1"/>
          <p:nvPr/>
        </p:nvSpPr>
        <p:spPr>
          <a:xfrm>
            <a:off x="914400" y="495300"/>
            <a:ext cx="3262432"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2. </a:t>
            </a:r>
            <a:r>
              <a:rPr lang="en-US" sz="4500" b="1" dirty="0" err="1">
                <a:latin typeface="Arial" panose="020B0604020202020204" pitchFamily="34" charset="0"/>
                <a:cs typeface="Arial" panose="020B0604020202020204" pitchFamily="34" charset="0"/>
              </a:rPr>
              <a:t>Nhận</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xét</a:t>
            </a:r>
            <a:endParaRPr lang="en-US" sz="4500" i="1" dirty="0">
              <a:latin typeface="Arial" panose="020B0604020202020204" pitchFamily="34" charset="0"/>
              <a:cs typeface="Arial" panose="020B0604020202020204" pitchFamily="34" charset="0"/>
            </a:endParaRPr>
          </a:p>
        </p:txBody>
      </p:sp>
      <p:sp>
        <p:nvSpPr>
          <p:cNvPr id="6" name="Rectangle 5"/>
          <p:cNvSpPr/>
          <p:nvPr/>
        </p:nvSpPr>
        <p:spPr>
          <a:xfrm>
            <a:off x="1600200" y="1305648"/>
            <a:ext cx="15392400" cy="3000821"/>
          </a:xfrm>
          <a:prstGeom prst="rect">
            <a:avLst/>
          </a:prstGeom>
        </p:spPr>
        <p:txBody>
          <a:bodyPr wrap="square">
            <a:spAutoFit/>
          </a:bodyPr>
          <a:lstStyle/>
          <a:p>
            <a:pPr algn="just">
              <a:lnSpc>
                <a:spcPct val="150000"/>
              </a:lnSpc>
              <a:spcBef>
                <a:spcPts val="600"/>
              </a:spcBef>
              <a:spcAft>
                <a:spcPts val="600"/>
              </a:spcAft>
            </a:pPr>
            <a:r>
              <a:rPr lang="en-US" sz="4200" b="1" i="1" dirty="0">
                <a:ea typeface="Times New Roman" panose="02020603050405020304" pitchFamily="18" charset="0"/>
              </a:rPr>
              <a:t>	</a:t>
            </a:r>
            <a:r>
              <a:rPr lang="vi-VN" sz="4200" b="1" i="1" dirty="0">
                <a:ea typeface="Times New Roman" panose="02020603050405020304" pitchFamily="18" charset="0"/>
              </a:rPr>
              <a:t>Qua bài học này em cho biết bài nghị luận về một vấn đề tư tưởng đạo lí khác với bài nghị luận về một sự việc, hiện tượng đời sống như thế nào?</a:t>
            </a:r>
            <a:endParaRPr lang="en-US" sz="4200" b="1" dirty="0">
              <a:ea typeface="Times New Roman" panose="02020603050405020304"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606" y="2125853"/>
            <a:ext cx="1223594" cy="1360409"/>
          </a:xfrm>
          <a:prstGeom prst="rect">
            <a:avLst/>
          </a:prstGeom>
        </p:spPr>
      </p:pic>
      <p:cxnSp>
        <p:nvCxnSpPr>
          <p:cNvPr id="9" name="Straight Connector 8"/>
          <p:cNvCxnSpPr/>
          <p:nvPr/>
        </p:nvCxnSpPr>
        <p:spPr>
          <a:xfrm>
            <a:off x="9144000" y="4533900"/>
            <a:ext cx="0" cy="4861183"/>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2057400" y="4533900"/>
            <a:ext cx="5562600" cy="1482457"/>
          </a:xfrm>
          <a:prstGeom prst="rect">
            <a:avLst/>
          </a:prstGeom>
        </p:spPr>
        <p:txBody>
          <a:bodyPr wrap="square">
            <a:spAutoFit/>
          </a:bodyPr>
          <a:lstStyle/>
          <a:p>
            <a:pPr algn="ctr">
              <a:lnSpc>
                <a:spcPct val="125000"/>
              </a:lnSpc>
            </a:pPr>
            <a:r>
              <a:rPr lang="it-IT"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Nghị luận sự việc, </a:t>
            </a:r>
          </a:p>
          <a:p>
            <a:pPr algn="ctr">
              <a:lnSpc>
                <a:spcPct val="125000"/>
              </a:lnSpc>
            </a:pPr>
            <a:r>
              <a:rPr lang="it-IT" sz="3800" b="1" dirty="0">
                <a:solidFill>
                  <a:srgbClr val="FF0000"/>
                </a:solidFill>
                <a:latin typeface="Arial" panose="020B0604020202020204" pitchFamily="34" charset="0"/>
                <a:ea typeface="Times New Roman" panose="02020603050405020304" pitchFamily="18" charset="0"/>
                <a:cs typeface="Arial" panose="020B0604020202020204" pitchFamily="34" charset="0"/>
              </a:rPr>
              <a:t>hiện tượng đời sống </a:t>
            </a:r>
            <a:endParaRPr lang="en-US" sz="3800" b="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11166143" y="4533900"/>
            <a:ext cx="5562600" cy="1554272"/>
          </a:xfrm>
          <a:prstGeom prst="rect">
            <a:avLst/>
          </a:prstGeom>
        </p:spPr>
        <p:txBody>
          <a:bodyPr wrap="square">
            <a:spAutoFit/>
          </a:bodyPr>
          <a:lstStyle/>
          <a:p>
            <a:pPr algn="ctr">
              <a:lnSpc>
                <a:spcPct val="125000"/>
              </a:lnSpc>
            </a:pPr>
            <a:r>
              <a:rPr lang="vi-VN" sz="3800" b="1" dirty="0">
                <a:solidFill>
                  <a:srgbClr val="FF0000"/>
                </a:solidFill>
                <a:ea typeface="Times New Roman" panose="02020603050405020304" pitchFamily="18" charset="0"/>
                <a:cs typeface="Arial" panose="020B0604020202020204" pitchFamily="34" charset="0"/>
              </a:rPr>
              <a:t>Nghị luận </a:t>
            </a:r>
            <a:endParaRPr lang="en-US" sz="3800" b="1" dirty="0">
              <a:solidFill>
                <a:srgbClr val="FF0000"/>
              </a:solidFill>
              <a:ea typeface="Times New Roman" panose="02020603050405020304" pitchFamily="18" charset="0"/>
              <a:cs typeface="Arial" panose="020B0604020202020204" pitchFamily="34" charset="0"/>
            </a:endParaRPr>
          </a:p>
          <a:p>
            <a:pPr algn="ctr">
              <a:lnSpc>
                <a:spcPct val="125000"/>
              </a:lnSpc>
            </a:pPr>
            <a:r>
              <a:rPr lang="vi-VN" sz="3800" b="1" dirty="0">
                <a:solidFill>
                  <a:srgbClr val="FF0000"/>
                </a:solidFill>
                <a:ea typeface="Times New Roman" panose="02020603050405020304" pitchFamily="18" charset="0"/>
                <a:cs typeface="Arial" panose="020B0604020202020204" pitchFamily="34" charset="0"/>
              </a:rPr>
              <a:t>tư tưởng</a:t>
            </a:r>
            <a:r>
              <a:rPr lang="en-US" sz="3800" b="1" dirty="0">
                <a:solidFill>
                  <a:srgbClr val="FF0000"/>
                </a:solidFill>
                <a:ea typeface="Times New Roman" panose="02020603050405020304" pitchFamily="18" charset="0"/>
                <a:cs typeface="Arial" panose="020B0604020202020204" pitchFamily="34" charset="0"/>
              </a:rPr>
              <a:t>, </a:t>
            </a:r>
            <a:r>
              <a:rPr lang="vi-VN" sz="3800" b="1" dirty="0">
                <a:solidFill>
                  <a:srgbClr val="FF0000"/>
                </a:solidFill>
                <a:ea typeface="Times New Roman" panose="02020603050405020304" pitchFamily="18" charset="0"/>
                <a:cs typeface="Arial" panose="020B0604020202020204" pitchFamily="34" charset="0"/>
              </a:rPr>
              <a:t>đạo lí</a:t>
            </a:r>
            <a:endParaRPr lang="en-US" sz="3800" b="1" dirty="0">
              <a:solidFill>
                <a:srgbClr val="FF0000"/>
              </a:solidFill>
              <a:latin typeface="Arial" panose="020B0604020202020204" pitchFamily="34" charset="0"/>
              <a:cs typeface="Arial" panose="020B0604020202020204" pitchFamily="34" charset="0"/>
            </a:endParaRPr>
          </a:p>
        </p:txBody>
      </p:sp>
      <p:sp>
        <p:nvSpPr>
          <p:cNvPr id="11" name="Rectangle 10"/>
          <p:cNvSpPr/>
          <p:nvPr/>
        </p:nvSpPr>
        <p:spPr>
          <a:xfrm>
            <a:off x="1239981" y="6183344"/>
            <a:ext cx="7180997" cy="3046988"/>
          </a:xfrm>
          <a:prstGeom prst="rect">
            <a:avLst/>
          </a:prstGeom>
        </p:spPr>
        <p:txBody>
          <a:bodyPr wrap="square">
            <a:spAutoFit/>
          </a:bodyPr>
          <a:lstStyle/>
          <a:p>
            <a:pPr marL="457200" marR="0" lvl="0" indent="-457200" algn="just">
              <a:lnSpc>
                <a:spcPct val="150000"/>
              </a:lnSpc>
              <a:spcBef>
                <a:spcPts val="600"/>
              </a:spcBef>
              <a:spcAft>
                <a:spcPts val="600"/>
              </a:spcAft>
              <a:buFont typeface="Symbol" panose="05050102010706020507" pitchFamily="18" charset="2"/>
              <a:buChar char="Þ"/>
              <a:tabLst>
                <a:tab pos="228600" algn="l"/>
              </a:tabLst>
            </a:pPr>
            <a:r>
              <a:rPr lang="it-IT" sz="3200" dirty="0">
                <a:latin typeface="Arial" panose="020B0604020202020204" pitchFamily="34" charset="0"/>
                <a:ea typeface="Times New Roman" panose="02020603050405020304" pitchFamily="18" charset="0"/>
                <a:cs typeface="Arial" panose="020B0604020202020204" pitchFamily="34" charset="0"/>
              </a:rPr>
              <a:t>Nghị luận sự việc, hiện tượng đời sống là xuất phát từ thực tế đời sống (sự việc, hiện tượng) mà nêu ra những vấn đề tư tưởng.</a:t>
            </a:r>
          </a:p>
        </p:txBody>
      </p:sp>
      <p:sp>
        <p:nvSpPr>
          <p:cNvPr id="14" name="Rectangle 13"/>
          <p:cNvSpPr/>
          <p:nvPr/>
        </p:nvSpPr>
        <p:spPr>
          <a:xfrm>
            <a:off x="10125502" y="6183344"/>
            <a:ext cx="7781498" cy="3046988"/>
          </a:xfrm>
          <a:prstGeom prst="rect">
            <a:avLst/>
          </a:prstGeom>
        </p:spPr>
        <p:txBody>
          <a:bodyPr wrap="square">
            <a:spAutoFit/>
          </a:bodyPr>
          <a:lstStyle/>
          <a:p>
            <a:pPr marL="457200" marR="0" lvl="0" indent="-457200" algn="just">
              <a:lnSpc>
                <a:spcPct val="150000"/>
              </a:lnSpc>
              <a:spcBef>
                <a:spcPts val="600"/>
              </a:spcBef>
              <a:spcAft>
                <a:spcPts val="600"/>
              </a:spcAft>
              <a:buFont typeface="Symbol" panose="05050102010706020507" pitchFamily="18" charset="2"/>
              <a:buChar char="Þ"/>
              <a:tabLst>
                <a:tab pos="228600" algn="l"/>
              </a:tabLst>
            </a:pPr>
            <a:r>
              <a:rPr lang="vi-VN" sz="3200" dirty="0">
                <a:ea typeface="Times New Roman" panose="02020603050405020304" pitchFamily="18" charset="0"/>
                <a:cs typeface="Arial" panose="020B0604020202020204" pitchFamily="34" charset="0"/>
              </a:rPr>
              <a:t>Nghị luận tư tưởng</a:t>
            </a:r>
            <a:r>
              <a:rPr lang="en-US" sz="3200" dirty="0">
                <a:latin typeface="Arial" panose="020B0604020202020204" pitchFamily="34" charset="0"/>
                <a:ea typeface="Times New Roman" panose="02020603050405020304" pitchFamily="18" charset="0"/>
                <a:cs typeface="Arial" panose="020B0604020202020204" pitchFamily="34" charset="0"/>
              </a:rPr>
              <a:t>,</a:t>
            </a:r>
            <a:r>
              <a:rPr lang="en-US" sz="3200" dirty="0">
                <a:ea typeface="Times New Roman" panose="02020603050405020304" pitchFamily="18" charset="0"/>
                <a:cs typeface="Arial" panose="020B0604020202020204" pitchFamily="34" charset="0"/>
              </a:rPr>
              <a:t> </a:t>
            </a:r>
            <a:r>
              <a:rPr lang="vi-VN" sz="3200" dirty="0">
                <a:ea typeface="Times New Roman" panose="02020603050405020304" pitchFamily="18" charset="0"/>
                <a:cs typeface="Arial" panose="020B0604020202020204" pitchFamily="34" charset="0"/>
              </a:rPr>
              <a:t>đạo lí:dùng lập luận giải thích, chứng minh phân tích... để làm sáng tỏ các tư tưởng đạo lí quan trọng đối với đời sống con người.</a:t>
            </a:r>
            <a:endParaRPr lang="it-IT" sz="3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84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6515"/>
          <a:stretch>
            <a:fillRect/>
          </a:stretch>
        </p:blipFill>
        <p:spPr>
          <a:xfrm rot="605630" flipH="1">
            <a:off x="43500" y="8991377"/>
            <a:ext cx="6929862" cy="384490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92424">
            <a:off x="5611200" y="9714890"/>
            <a:ext cx="3515761" cy="114422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77821">
            <a:off x="-938615" y="4395347"/>
            <a:ext cx="2728959" cy="17763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95599">
            <a:off x="12329341" y="9543463"/>
            <a:ext cx="2416161" cy="52276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1261">
            <a:off x="317878" y="892208"/>
            <a:ext cx="1861450" cy="87995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50130" flipH="1">
            <a:off x="11603820" y="-2192232"/>
            <a:ext cx="8320661" cy="434187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83783">
            <a:off x="16704446" y="3622279"/>
            <a:ext cx="1919814" cy="1298492"/>
          </a:xfrm>
          <a:prstGeom prst="rect">
            <a:avLst/>
          </a:prstGeom>
        </p:spPr>
      </p:pic>
      <p:grpSp>
        <p:nvGrpSpPr>
          <p:cNvPr id="11" name="Group 11"/>
          <p:cNvGrpSpPr/>
          <p:nvPr/>
        </p:nvGrpSpPr>
        <p:grpSpPr>
          <a:xfrm>
            <a:off x="1752600" y="3212339"/>
            <a:ext cx="15011399" cy="4142319"/>
            <a:chOff x="0" y="0"/>
            <a:chExt cx="5348958" cy="1777080"/>
          </a:xfrm>
        </p:grpSpPr>
        <p:sp>
          <p:nvSpPr>
            <p:cNvPr id="12" name="Freeform 12"/>
            <p:cNvSpPr/>
            <p:nvPr/>
          </p:nvSpPr>
          <p:spPr>
            <a:xfrm>
              <a:off x="-1" y="0"/>
              <a:ext cx="5356617" cy="1777080"/>
            </a:xfrm>
            <a:custGeom>
              <a:avLst/>
              <a:gdLst/>
              <a:ahLst/>
              <a:cxnLst/>
              <a:rect l="l" t="t" r="r" b="b"/>
              <a:pathLst>
                <a:path w="5356617" h="1777080">
                  <a:moveTo>
                    <a:pt x="4850178" y="1760162"/>
                  </a:moveTo>
                  <a:cubicBezTo>
                    <a:pt x="4850178" y="1760162"/>
                    <a:pt x="4613182" y="1750192"/>
                    <a:pt x="4251043" y="1763636"/>
                  </a:cubicBezTo>
                  <a:cubicBezTo>
                    <a:pt x="3888905"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803630" y="0"/>
                    <a:pt x="4803630" y="0"/>
                  </a:cubicBezTo>
                  <a:cubicBezTo>
                    <a:pt x="5115530" y="0"/>
                    <a:pt x="5348959" y="101069"/>
                    <a:pt x="5341101" y="303616"/>
                  </a:cubicBezTo>
                  <a:cubicBezTo>
                    <a:pt x="5341101" y="303616"/>
                    <a:pt x="5339106" y="607854"/>
                    <a:pt x="5347862" y="820111"/>
                  </a:cubicBezTo>
                  <a:cubicBezTo>
                    <a:pt x="5356617" y="1113413"/>
                    <a:pt x="5310069" y="1446484"/>
                    <a:pt x="5310069" y="1446484"/>
                  </a:cubicBezTo>
                  <a:cubicBezTo>
                    <a:pt x="5307104" y="1626509"/>
                    <a:pt x="5095600" y="1760162"/>
                    <a:pt x="4850178" y="1760162"/>
                  </a:cubicBezTo>
                  <a:close/>
                </a:path>
              </a:pathLst>
            </a:custGeom>
            <a:solidFill>
              <a:srgbClr val="FFFFFF"/>
            </a:solidFill>
          </p:spPr>
          <p:txBody>
            <a:bodyPr/>
            <a:lstStyle/>
            <a:p>
              <a:endParaRPr lang="en-US"/>
            </a:p>
          </p:txBody>
        </p:sp>
      </p:grpSp>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068" y="2235310"/>
            <a:ext cx="1954249" cy="2099291"/>
          </a:xfrm>
          <a:prstGeom prst="rect">
            <a:avLst/>
          </a:prstGeom>
        </p:spPr>
      </p:pic>
      <p:sp>
        <p:nvSpPr>
          <p:cNvPr id="17" name="TextBox 16"/>
          <p:cNvSpPr txBox="1"/>
          <p:nvPr/>
        </p:nvSpPr>
        <p:spPr>
          <a:xfrm>
            <a:off x="6129545" y="4310167"/>
            <a:ext cx="6278995" cy="1569660"/>
          </a:xfrm>
          <a:prstGeom prst="rect">
            <a:avLst/>
          </a:prstGeom>
          <a:noFill/>
        </p:spPr>
        <p:txBody>
          <a:bodyPr wrap="square" rtlCol="0">
            <a:spAutoFit/>
          </a:bodyPr>
          <a:lstStyle/>
          <a:p>
            <a:pPr algn="ctr">
              <a:lnSpc>
                <a:spcPct val="150000"/>
              </a:lnSpc>
            </a:pPr>
            <a:r>
              <a:rPr lang="en-US" sz="6400" b="1" dirty="0">
                <a:latin typeface="Arial" panose="020B0604020202020204" pitchFamily="34" charset="0"/>
                <a:cs typeface="Arial" panose="020B0604020202020204" pitchFamily="34" charset="0"/>
              </a:rPr>
              <a:t>II. LUYỆN TẬP</a:t>
            </a:r>
          </a:p>
        </p:txBody>
      </p:sp>
    </p:spTree>
    <p:extLst>
      <p:ext uri="{BB962C8B-B14F-4D97-AF65-F5344CB8AC3E}">
        <p14:creationId xmlns:p14="http://schemas.microsoft.com/office/powerpoint/2010/main" val="83018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483" t="13831" r="3625" b="7545"/>
          <a:stretch>
            <a:fillRect/>
          </a:stretch>
        </p:blipFill>
        <p:spPr>
          <a:xfrm>
            <a:off x="0" y="0"/>
            <a:ext cx="18288000" cy="10287000"/>
          </a:xfrm>
          <a:prstGeom prst="rect">
            <a:avLst/>
          </a:prstGeom>
        </p:spPr>
      </p:pic>
      <p:grpSp>
        <p:nvGrpSpPr>
          <p:cNvPr id="4" name="Group 4"/>
          <p:cNvGrpSpPr/>
          <p:nvPr/>
        </p:nvGrpSpPr>
        <p:grpSpPr>
          <a:xfrm>
            <a:off x="1028700" y="1028572"/>
            <a:ext cx="16230600" cy="2225239"/>
            <a:chOff x="0" y="0"/>
            <a:chExt cx="14993240" cy="1777080"/>
          </a:xfrm>
        </p:grpSpPr>
        <p:sp>
          <p:nvSpPr>
            <p:cNvPr id="5" name="Freeform 5"/>
            <p:cNvSpPr/>
            <p:nvPr/>
          </p:nvSpPr>
          <p:spPr>
            <a:xfrm>
              <a:off x="-1" y="0"/>
              <a:ext cx="15000899" cy="1777080"/>
            </a:xfrm>
            <a:custGeom>
              <a:avLst/>
              <a:gdLst/>
              <a:ahLst/>
              <a:cxnLst/>
              <a:rect l="l" t="t" r="r" b="b"/>
              <a:pathLst>
                <a:path w="15000899" h="1777080">
                  <a:moveTo>
                    <a:pt x="14494460" y="1760162"/>
                  </a:moveTo>
                  <a:cubicBezTo>
                    <a:pt x="14494460" y="1760162"/>
                    <a:pt x="14257464" y="1750192"/>
                    <a:pt x="13895325" y="1763636"/>
                  </a:cubicBezTo>
                  <a:cubicBezTo>
                    <a:pt x="13533187"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4447911" y="0"/>
                    <a:pt x="14447911" y="0"/>
                  </a:cubicBezTo>
                  <a:cubicBezTo>
                    <a:pt x="14759813" y="0"/>
                    <a:pt x="14993241" y="101069"/>
                    <a:pt x="14985384" y="303616"/>
                  </a:cubicBezTo>
                  <a:cubicBezTo>
                    <a:pt x="14985384" y="303616"/>
                    <a:pt x="14983389" y="607854"/>
                    <a:pt x="14992143" y="820111"/>
                  </a:cubicBezTo>
                  <a:cubicBezTo>
                    <a:pt x="15000899" y="1113413"/>
                    <a:pt x="14954352" y="1446484"/>
                    <a:pt x="14954352" y="1446484"/>
                  </a:cubicBezTo>
                  <a:cubicBezTo>
                    <a:pt x="14951386" y="1626509"/>
                    <a:pt x="14739883" y="1760162"/>
                    <a:pt x="14494460" y="1760162"/>
                  </a:cubicBezTo>
                  <a:close/>
                </a:path>
              </a:pathLst>
            </a:custGeom>
            <a:solidFill>
              <a:srgbClr val="F1CC00">
                <a:alpha val="40000"/>
              </a:srgbClr>
            </a:solidFill>
          </p:spPr>
          <p:txBody>
            <a:bodyPr/>
            <a:lstStyle/>
            <a:p>
              <a:endParaRPr lang="en-US"/>
            </a:p>
          </p:txBody>
        </p:sp>
      </p:grpSp>
      <p:sp>
        <p:nvSpPr>
          <p:cNvPr id="6" name="TextBox 6"/>
          <p:cNvSpPr txBox="1"/>
          <p:nvPr/>
        </p:nvSpPr>
        <p:spPr>
          <a:xfrm>
            <a:off x="3954280" y="1023412"/>
            <a:ext cx="10379440" cy="2215991"/>
          </a:xfrm>
          <a:prstGeom prst="rect">
            <a:avLst/>
          </a:prstGeom>
        </p:spPr>
        <p:txBody>
          <a:bodyPr wrap="square" lIns="0" tIns="0" rIns="0" bIns="0" rtlCol="0" anchor="t">
            <a:spAutoFit/>
          </a:bodyPr>
          <a:lstStyle/>
          <a:p>
            <a:pPr marL="0" lvl="0" indent="0" algn="ctr">
              <a:lnSpc>
                <a:spcPct val="150000"/>
              </a:lnSpc>
              <a:spcBef>
                <a:spcPct val="0"/>
              </a:spcBef>
            </a:pPr>
            <a:r>
              <a:rPr lang="en-US" sz="4800" b="1" i="1" dirty="0">
                <a:solidFill>
                  <a:srgbClr val="000000"/>
                </a:solidFill>
                <a:latin typeface="Arial" panose="020B0604020202020204" pitchFamily="34" charset="0"/>
                <a:cs typeface="Arial" panose="020B0604020202020204" pitchFamily="34" charset="0"/>
              </a:rPr>
              <a:t>Đọc văn bản “Thời </a:t>
            </a:r>
            <a:r>
              <a:rPr lang="en-US" sz="4800" b="1" i="1" dirty="0" err="1">
                <a:solidFill>
                  <a:srgbClr val="000000"/>
                </a:solidFill>
                <a:latin typeface="Arial" panose="020B0604020202020204" pitchFamily="34" charset="0"/>
                <a:cs typeface="Arial" panose="020B0604020202020204" pitchFamily="34" charset="0"/>
              </a:rPr>
              <a:t>gian</a:t>
            </a:r>
            <a:r>
              <a:rPr lang="en-US" sz="4800" b="1" i="1" dirty="0">
                <a:solidFill>
                  <a:srgbClr val="000000"/>
                </a:solidFill>
                <a:latin typeface="Arial" panose="020B0604020202020204" pitchFamily="34" charset="0"/>
                <a:cs typeface="Arial" panose="020B0604020202020204" pitchFamily="34" charset="0"/>
              </a:rPr>
              <a:t> là </a:t>
            </a:r>
            <a:r>
              <a:rPr lang="en-US" sz="4800" b="1" i="1" dirty="0" err="1">
                <a:solidFill>
                  <a:srgbClr val="000000"/>
                </a:solidFill>
                <a:latin typeface="Arial" panose="020B0604020202020204" pitchFamily="34" charset="0"/>
                <a:cs typeface="Arial" panose="020B0604020202020204" pitchFamily="34" charset="0"/>
              </a:rPr>
              <a:t>vàng</a:t>
            </a:r>
            <a:r>
              <a:rPr lang="en-US" sz="4800" b="1" i="1" dirty="0">
                <a:solidFill>
                  <a:srgbClr val="000000"/>
                </a:solidFill>
                <a:latin typeface="Arial" panose="020B0604020202020204" pitchFamily="34" charset="0"/>
                <a:cs typeface="Arial" panose="020B0604020202020204" pitchFamily="34" charset="0"/>
              </a:rPr>
              <a:t>” </a:t>
            </a:r>
          </a:p>
          <a:p>
            <a:pPr marL="0" lvl="0" indent="0" algn="ctr">
              <a:lnSpc>
                <a:spcPct val="150000"/>
              </a:lnSpc>
              <a:spcBef>
                <a:spcPct val="0"/>
              </a:spcBef>
            </a:pPr>
            <a:r>
              <a:rPr lang="en-US" sz="4800" b="1" i="1" dirty="0" err="1">
                <a:solidFill>
                  <a:srgbClr val="000000"/>
                </a:solidFill>
                <a:latin typeface="Arial" panose="020B0604020202020204" pitchFamily="34" charset="0"/>
                <a:cs typeface="Arial" panose="020B0604020202020204" pitchFamily="34" charset="0"/>
              </a:rPr>
              <a:t>và</a:t>
            </a:r>
            <a:r>
              <a:rPr lang="en-US" sz="4800" b="1" i="1" dirty="0">
                <a:solidFill>
                  <a:srgbClr val="000000"/>
                </a:solidFill>
                <a:latin typeface="Arial" panose="020B0604020202020204" pitchFamily="34" charset="0"/>
                <a:cs typeface="Arial" panose="020B0604020202020204" pitchFamily="34" charset="0"/>
              </a:rPr>
              <a:t> trả </a:t>
            </a:r>
            <a:r>
              <a:rPr lang="en-US" sz="4800" b="1" i="1" dirty="0" err="1">
                <a:solidFill>
                  <a:srgbClr val="000000"/>
                </a:solidFill>
                <a:latin typeface="Arial" panose="020B0604020202020204" pitchFamily="34" charset="0"/>
                <a:cs typeface="Arial" panose="020B0604020202020204" pitchFamily="34" charset="0"/>
              </a:rPr>
              <a:t>lời</a:t>
            </a:r>
            <a:r>
              <a:rPr lang="en-US" sz="4800" b="1" i="1" dirty="0">
                <a:solidFill>
                  <a:srgbClr val="000000"/>
                </a:solidFill>
                <a:latin typeface="Arial" panose="020B0604020202020204" pitchFamily="34" charset="0"/>
                <a:cs typeface="Arial" panose="020B0604020202020204" pitchFamily="34" charset="0"/>
              </a:rPr>
              <a:t> câu hỏi:</a:t>
            </a:r>
            <a:endParaRPr lang="en-US" sz="4800" b="1" i="1" u="none" dirty="0">
              <a:solidFill>
                <a:srgbClr val="00000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0446">
            <a:off x="12396547" y="-790770"/>
            <a:ext cx="6232482" cy="215303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30492">
            <a:off x="229059" y="905938"/>
            <a:ext cx="3334254" cy="1085148"/>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12544" flipH="1" flipV="1">
            <a:off x="16063541" y="2335459"/>
            <a:ext cx="2005752" cy="948174"/>
          </a:xfrm>
          <a:prstGeom prst="rect">
            <a:avLst/>
          </a:prstGeom>
        </p:spPr>
      </p:pic>
      <p:pic>
        <p:nvPicPr>
          <p:cNvPr id="16"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09600" y="4262279"/>
            <a:ext cx="4702711" cy="6000269"/>
          </a:xfrm>
          <a:prstGeom prst="rect">
            <a:avLst/>
          </a:prstGeom>
        </p:spPr>
      </p:pic>
      <p:sp>
        <p:nvSpPr>
          <p:cNvPr id="17" name="TextBox 16"/>
          <p:cNvSpPr txBox="1"/>
          <p:nvPr/>
        </p:nvSpPr>
        <p:spPr>
          <a:xfrm>
            <a:off x="4403569" y="3415740"/>
            <a:ext cx="12649200" cy="6355073"/>
          </a:xfrm>
          <a:prstGeom prst="rect">
            <a:avLst/>
          </a:prstGeom>
          <a:noFill/>
        </p:spPr>
        <p:txBody>
          <a:bodyPr wrap="square" rtlCol="0">
            <a:spAutoFit/>
          </a:bodyPr>
          <a:lstStyle/>
          <a:p>
            <a:pPr marL="342900" indent="-342900" algn="just">
              <a:lnSpc>
                <a:spcPct val="200000"/>
              </a:lnSpc>
              <a:buAutoNum type="alphaLcPeriod"/>
            </a:pPr>
            <a:r>
              <a:rPr lang="en-US" sz="4200" dirty="0">
                <a:latin typeface="Arial" panose="020B0604020202020204" pitchFamily="34" charset="0"/>
                <a:cs typeface="Arial" panose="020B0604020202020204" pitchFamily="34" charset="0"/>
              </a:rPr>
              <a:t>Văn bản trên </a:t>
            </a:r>
            <a:r>
              <a:rPr lang="en-US" sz="4200" dirty="0" err="1">
                <a:latin typeface="Arial" panose="020B0604020202020204" pitchFamily="34" charset="0"/>
                <a:cs typeface="Arial" panose="020B0604020202020204" pitchFamily="34" charset="0"/>
              </a:rPr>
              <a:t>thuộc</a:t>
            </a:r>
            <a:r>
              <a:rPr lang="en-US" sz="4200" dirty="0">
                <a:latin typeface="Arial" panose="020B0604020202020204" pitchFamily="34" charset="0"/>
                <a:cs typeface="Arial" panose="020B0604020202020204" pitchFamily="34" charset="0"/>
              </a:rPr>
              <a:t> loại </a:t>
            </a:r>
            <a:r>
              <a:rPr lang="en-US" sz="4200" dirty="0" err="1">
                <a:latin typeface="Arial" panose="020B0604020202020204" pitchFamily="34" charset="0"/>
                <a:cs typeface="Arial" panose="020B0604020202020204" pitchFamily="34" charset="0"/>
              </a:rPr>
              <a:t>nghị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nào?</a:t>
            </a:r>
          </a:p>
          <a:p>
            <a:pPr marL="342900" indent="-342900" algn="just">
              <a:lnSpc>
                <a:spcPct val="200000"/>
              </a:lnSpc>
              <a:buAutoNum type="alphaLcPeriod"/>
            </a:pPr>
            <a:r>
              <a:rPr lang="en-US" sz="4200" dirty="0">
                <a:latin typeface="Arial" panose="020B0604020202020204" pitchFamily="34" charset="0"/>
                <a:cs typeface="Arial" panose="020B0604020202020204" pitchFamily="34" charset="0"/>
              </a:rPr>
              <a:t>Văn bản </a:t>
            </a:r>
            <a:r>
              <a:rPr lang="en-US" sz="4200" dirty="0" err="1">
                <a:latin typeface="Arial" panose="020B0604020202020204" pitchFamily="34" charset="0"/>
                <a:cs typeface="Arial" panose="020B0604020202020204" pitchFamily="34" charset="0"/>
              </a:rPr>
              <a:t>nghị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về vấn </a:t>
            </a:r>
            <a:r>
              <a:rPr lang="en-US" sz="4200" dirty="0" err="1">
                <a:latin typeface="Arial" panose="020B0604020202020204" pitchFamily="34" charset="0"/>
                <a:cs typeface="Arial" panose="020B0604020202020204" pitchFamily="34" charset="0"/>
              </a:rPr>
              <a:t>đề</a:t>
            </a:r>
            <a:r>
              <a:rPr lang="en-US" sz="4200" dirty="0">
                <a:latin typeface="Arial" panose="020B0604020202020204" pitchFamily="34" charset="0"/>
                <a:cs typeface="Arial" panose="020B0604020202020204" pitchFamily="34" charset="0"/>
              </a:rPr>
              <a:t> gì? Chỉ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chính của nó.</a:t>
            </a:r>
          </a:p>
          <a:p>
            <a:pPr marL="342900" indent="-342900" algn="just">
              <a:lnSpc>
                <a:spcPct val="200000"/>
              </a:lnSpc>
              <a:buAutoNum type="alphaLcPeriod"/>
            </a:pP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chủ</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yếu</a:t>
            </a:r>
            <a:r>
              <a:rPr lang="en-US" sz="4200" dirty="0">
                <a:latin typeface="Arial" panose="020B0604020202020204" pitchFamily="34" charset="0"/>
                <a:cs typeface="Arial" panose="020B0604020202020204" pitchFamily="34" charset="0"/>
              </a:rPr>
              <a:t> trong bài này là gì? Cách </a:t>
            </a:r>
            <a:r>
              <a:rPr lang="en-US" sz="4200" dirty="0" err="1">
                <a:latin typeface="Arial" panose="020B0604020202020204" pitchFamily="34" charset="0"/>
                <a:cs typeface="Arial" panose="020B0604020202020204" pitchFamily="34" charset="0"/>
              </a:rPr>
              <a:t>lập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trong bài có </a:t>
            </a:r>
            <a:r>
              <a:rPr lang="en-US" sz="4200" dirty="0" err="1">
                <a:latin typeface="Arial" panose="020B0604020202020204" pitchFamily="34" charset="0"/>
                <a:cs typeface="Arial" panose="020B0604020202020204" pitchFamily="34" charset="0"/>
              </a:rPr>
              <a:t>sức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thuyết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phục</a:t>
            </a:r>
            <a:r>
              <a:rPr lang="en-US" sz="4200" dirty="0">
                <a:latin typeface="Arial" panose="020B0604020202020204" pitchFamily="34" charset="0"/>
                <a:cs typeface="Arial" panose="020B0604020202020204" pitchFamily="34" charset="0"/>
              </a:rPr>
              <a:t>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04" t="12701" r="3753" b="8463"/>
          <a:stretch>
            <a:fillRect/>
          </a:stretch>
        </p:blipFill>
        <p:spPr>
          <a:xfrm>
            <a:off x="0" y="0"/>
            <a:ext cx="18288000" cy="10287000"/>
          </a:xfrm>
          <a:prstGeom prst="rect">
            <a:avLst/>
          </a:prstGeom>
        </p:spPr>
      </p:pic>
      <p:grpSp>
        <p:nvGrpSpPr>
          <p:cNvPr id="88" name="Group 88"/>
          <p:cNvGrpSpPr/>
          <p:nvPr/>
        </p:nvGrpSpPr>
        <p:grpSpPr>
          <a:xfrm>
            <a:off x="685800" y="342900"/>
            <a:ext cx="16992600" cy="9651727"/>
            <a:chOff x="0" y="0"/>
            <a:chExt cx="5684099" cy="6378531"/>
          </a:xfrm>
        </p:grpSpPr>
        <p:sp>
          <p:nvSpPr>
            <p:cNvPr id="89" name="Freeform 89"/>
            <p:cNvSpPr/>
            <p:nvPr/>
          </p:nvSpPr>
          <p:spPr>
            <a:xfrm>
              <a:off x="-1" y="0"/>
              <a:ext cx="5691758" cy="6378531"/>
            </a:xfrm>
            <a:custGeom>
              <a:avLst/>
              <a:gdLst/>
              <a:ahLst/>
              <a:cxnLst/>
              <a:rect l="l" t="t" r="r" b="b"/>
              <a:pathLst>
                <a:path w="5691758" h="6378531">
                  <a:moveTo>
                    <a:pt x="5185319" y="6361612"/>
                  </a:moveTo>
                  <a:cubicBezTo>
                    <a:pt x="5185319" y="6361612"/>
                    <a:pt x="4948323" y="6351643"/>
                    <a:pt x="4586184" y="6365087"/>
                  </a:cubicBezTo>
                  <a:cubicBezTo>
                    <a:pt x="4224046" y="6378531"/>
                    <a:pt x="490924" y="6378531"/>
                    <a:pt x="490924" y="6378531"/>
                  </a:cubicBezTo>
                  <a:cubicBezTo>
                    <a:pt x="245502" y="6378531"/>
                    <a:pt x="32509" y="6281263"/>
                    <a:pt x="31032" y="6121149"/>
                  </a:cubicBezTo>
                  <a:cubicBezTo>
                    <a:pt x="31032" y="6121149"/>
                    <a:pt x="0" y="417212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5138771" y="0"/>
                    <a:pt x="5138771" y="0"/>
                  </a:cubicBezTo>
                  <a:cubicBezTo>
                    <a:pt x="5450672" y="0"/>
                    <a:pt x="5684100" y="101069"/>
                    <a:pt x="5676243" y="303616"/>
                  </a:cubicBezTo>
                  <a:cubicBezTo>
                    <a:pt x="5676243" y="303616"/>
                    <a:pt x="5674247" y="3854936"/>
                    <a:pt x="5683003" y="5421562"/>
                  </a:cubicBezTo>
                  <a:cubicBezTo>
                    <a:pt x="5691758" y="5714864"/>
                    <a:pt x="5645210" y="6047935"/>
                    <a:pt x="5645210" y="6047935"/>
                  </a:cubicBezTo>
                  <a:cubicBezTo>
                    <a:pt x="5642245" y="6227960"/>
                    <a:pt x="5430742" y="6361612"/>
                    <a:pt x="5185319" y="6361612"/>
                  </a:cubicBezTo>
                  <a:close/>
                </a:path>
              </a:pathLst>
            </a:custGeom>
            <a:solidFill>
              <a:srgbClr val="F1CC00">
                <a:alpha val="40000"/>
              </a:srgbClr>
            </a:solidFill>
          </p:spPr>
          <p:txBody>
            <a:bodyPr/>
            <a:lstStyle/>
            <a:p>
              <a:endParaRPr lang="en-US"/>
            </a:p>
          </p:txBody>
        </p:sp>
      </p:grpSp>
      <p:pic>
        <p:nvPicPr>
          <p:cNvPr id="97" name="Picture 9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63686">
            <a:off x="14758109" y="215809"/>
            <a:ext cx="4206569" cy="1077420"/>
          </a:xfrm>
          <a:prstGeom prst="rect">
            <a:avLst/>
          </a:prstGeom>
        </p:spPr>
      </p:pic>
      <p:pic>
        <p:nvPicPr>
          <p:cNvPr id="98" name="Picture 9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73966" y="7502815"/>
            <a:ext cx="2176726" cy="2784184"/>
          </a:xfrm>
          <a:prstGeom prst="rect">
            <a:avLst/>
          </a:prstGeom>
        </p:spPr>
      </p:pic>
      <p:sp>
        <p:nvSpPr>
          <p:cNvPr id="100" name="Rectangle 99"/>
          <p:cNvSpPr/>
          <p:nvPr/>
        </p:nvSpPr>
        <p:spPr>
          <a:xfrm>
            <a:off x="1828800" y="711517"/>
            <a:ext cx="14630400" cy="8863965"/>
          </a:xfrm>
          <a:prstGeom prst="rect">
            <a:avLst/>
          </a:prstGeom>
        </p:spPr>
        <p:txBody>
          <a:bodyPr wrap="square">
            <a:spAutoFit/>
          </a:bodyPr>
          <a:lstStyle/>
          <a:p>
            <a:pPr>
              <a:lnSpc>
                <a:spcPct val="150000"/>
              </a:lnSpc>
            </a:pPr>
            <a:r>
              <a:rPr lang="vi-VN" sz="3800" dirty="0"/>
              <a:t>a. Văn bản </a:t>
            </a:r>
            <a:r>
              <a:rPr lang="en-US" sz="3800" b="1" i="1" dirty="0">
                <a:latin typeface="Arial" panose="020B0604020202020204" pitchFamily="34" charset="0"/>
                <a:cs typeface="Arial" panose="020B0604020202020204" pitchFamily="34" charset="0"/>
              </a:rPr>
              <a:t>“T</a:t>
            </a:r>
            <a:r>
              <a:rPr lang="vi-VN" sz="3800" b="1" i="1" dirty="0">
                <a:latin typeface="Arial" panose="020B0604020202020204" pitchFamily="34" charset="0"/>
                <a:cs typeface="Arial" panose="020B0604020202020204" pitchFamily="34" charset="0"/>
              </a:rPr>
              <a:t>hời gian là v</a:t>
            </a:r>
            <a:r>
              <a:rPr lang="en-US" sz="3800" b="1" i="1" dirty="0">
                <a:latin typeface="Arial" panose="020B0604020202020204" pitchFamily="34" charset="0"/>
                <a:cs typeface="Arial" panose="020B0604020202020204" pitchFamily="34" charset="0"/>
              </a:rPr>
              <a:t>à</a:t>
            </a:r>
            <a:r>
              <a:rPr lang="vi-VN" sz="3800" b="1" i="1" dirty="0">
                <a:latin typeface="Arial" panose="020B0604020202020204" pitchFamily="34" charset="0"/>
                <a:cs typeface="Arial" panose="020B0604020202020204" pitchFamily="34" charset="0"/>
              </a:rPr>
              <a:t>ng</a:t>
            </a:r>
            <a:r>
              <a:rPr lang="en-US" sz="3800" b="1" i="1" dirty="0">
                <a:latin typeface="Arial" panose="020B0604020202020204" pitchFamily="34" charset="0"/>
                <a:cs typeface="Arial" panose="020B0604020202020204" pitchFamily="34" charset="0"/>
              </a:rPr>
              <a:t>”</a:t>
            </a:r>
            <a:r>
              <a:rPr lang="vi-VN" sz="3800" b="1" i="1" dirty="0">
                <a:latin typeface="Arial" panose="020B0604020202020204" pitchFamily="34" charset="0"/>
                <a:cs typeface="Arial" panose="020B0604020202020204" pitchFamily="34" charset="0"/>
              </a:rPr>
              <a:t> </a:t>
            </a:r>
            <a:r>
              <a:rPr lang="vi-VN" sz="3800" dirty="0"/>
              <a:t>là bài nghị luận về tư tưởng, đạo lí</a:t>
            </a:r>
          </a:p>
          <a:p>
            <a:pPr>
              <a:lnSpc>
                <a:spcPct val="150000"/>
              </a:lnSpc>
            </a:pPr>
            <a:r>
              <a:rPr lang="vi-VN" sz="3800" dirty="0"/>
              <a:t>b. Văn bản nghị luận về giá trị của thời gian. </a:t>
            </a:r>
            <a:r>
              <a:rPr lang="vi-VN" sz="3800" b="1" dirty="0"/>
              <a:t>Các luận điểm chính:</a:t>
            </a:r>
          </a:p>
          <a:p>
            <a:pPr lvl="2">
              <a:lnSpc>
                <a:spcPct val="150000"/>
              </a:lnSpc>
            </a:pPr>
            <a:r>
              <a:rPr lang="vi-VN" sz="3800" dirty="0"/>
              <a:t>- Thời gian là sự sống</a:t>
            </a:r>
          </a:p>
          <a:p>
            <a:pPr lvl="2">
              <a:lnSpc>
                <a:spcPct val="150000"/>
              </a:lnSpc>
            </a:pPr>
            <a:r>
              <a:rPr lang="vi-VN" sz="3800" dirty="0"/>
              <a:t>- Thời gian là thắng lợi</a:t>
            </a:r>
          </a:p>
          <a:p>
            <a:pPr lvl="2">
              <a:lnSpc>
                <a:spcPct val="150000"/>
              </a:lnSpc>
            </a:pPr>
            <a:r>
              <a:rPr lang="vi-VN" sz="3800" dirty="0"/>
              <a:t>- Thời gian là tiền</a:t>
            </a:r>
          </a:p>
          <a:p>
            <a:pPr lvl="2">
              <a:lnSpc>
                <a:spcPct val="150000"/>
              </a:lnSpc>
            </a:pPr>
            <a:r>
              <a:rPr lang="vi-VN" sz="3800" dirty="0"/>
              <a:t>- Thời gian là tri thức</a:t>
            </a:r>
          </a:p>
          <a:p>
            <a:pPr>
              <a:lnSpc>
                <a:spcPct val="150000"/>
              </a:lnSpc>
            </a:pPr>
            <a:r>
              <a:rPr lang="vi-VN" sz="3800" b="1" dirty="0"/>
              <a:t>c</a:t>
            </a:r>
            <a:r>
              <a:rPr lang="en-US" sz="3800" b="1" dirty="0"/>
              <a:t>.</a:t>
            </a:r>
            <a:r>
              <a:rPr lang="vi-VN" sz="3800" b="1" dirty="0"/>
              <a:t> Phép lập luận phân tích và chứng minh</a:t>
            </a:r>
            <a:r>
              <a:rPr lang="en-US" sz="3800" b="1" dirty="0">
                <a:latin typeface="Arial" panose="020B0604020202020204" pitchFamily="34" charset="0"/>
                <a:cs typeface="Arial" panose="020B0604020202020204" pitchFamily="34" charset="0"/>
              </a:rPr>
              <a:t>:</a:t>
            </a:r>
            <a:endParaRPr lang="vi-VN" sz="3800" b="1" dirty="0">
              <a:latin typeface="Arial" panose="020B0604020202020204" pitchFamily="34" charset="0"/>
              <a:cs typeface="Arial" panose="020B0604020202020204" pitchFamily="34" charset="0"/>
            </a:endParaRPr>
          </a:p>
          <a:p>
            <a:pPr lvl="1" algn="just">
              <a:lnSpc>
                <a:spcPct val="150000"/>
              </a:lnSpc>
            </a:pPr>
            <a:r>
              <a:rPr lang="vi-VN" sz="3800" dirty="0"/>
              <a:t>Người viết phân tích giá trị thời gian thành các luận điểm riêng rẽ sau đó chứng minh bằng thực tiễn. Mạch triển khai lập luận của bài đơn giản nhưng cô đọng, sáng rõ, chặt chẽ.</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 calcmode="lin" valueType="num">
                                      <p:cBhvr additive="base">
                                        <p:cTn id="17"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0">
                                            <p:txEl>
                                              <p:pRg st="3" end="3"/>
                                            </p:txEl>
                                          </p:spTgt>
                                        </p:tgtEl>
                                        <p:attrNameLst>
                                          <p:attrName>style.visibility</p:attrName>
                                        </p:attrNameLst>
                                      </p:cBhvr>
                                      <p:to>
                                        <p:strVal val="visible"/>
                                      </p:to>
                                    </p:set>
                                    <p:anim calcmode="lin" valueType="num">
                                      <p:cBhvr additive="base">
                                        <p:cTn id="21"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 calcmode="lin" valueType="num">
                                      <p:cBhvr additive="base">
                                        <p:cTn id="25"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0">
                                            <p:txEl>
                                              <p:pRg st="5" end="5"/>
                                            </p:txEl>
                                          </p:spTgt>
                                        </p:tgtEl>
                                        <p:attrNameLst>
                                          <p:attrName>style.visibility</p:attrName>
                                        </p:attrNameLst>
                                      </p:cBhvr>
                                      <p:to>
                                        <p:strVal val="visible"/>
                                      </p:to>
                                    </p:set>
                                    <p:anim calcmode="lin" valueType="num">
                                      <p:cBhvr additive="base">
                                        <p:cTn id="29"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anim calcmode="lin" valueType="num">
                                      <p:cBhvr additive="base">
                                        <p:cTn id="35"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0">
                                            <p:txEl>
                                              <p:pRg st="7" end="7"/>
                                            </p:txEl>
                                          </p:spTgt>
                                        </p:tgtEl>
                                        <p:attrNameLst>
                                          <p:attrName>style.visibility</p:attrName>
                                        </p:attrNameLst>
                                      </p:cBhvr>
                                      <p:to>
                                        <p:strVal val="visible"/>
                                      </p:to>
                                    </p:set>
                                    <p:anim calcmode="lin" valueType="num">
                                      <p:cBhvr additive="base">
                                        <p:cTn id="39"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84" t="11514" r="2006" b="7730"/>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9625"/>
          <a:stretch>
            <a:fillRect/>
          </a:stretch>
        </p:blipFill>
        <p:spPr>
          <a:xfrm rot="-805561">
            <a:off x="-1207410" y="-2614552"/>
            <a:ext cx="8246245" cy="501032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4645">
            <a:off x="1805906" y="520045"/>
            <a:ext cx="2422166" cy="10173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11177">
            <a:off x="15897440" y="5257543"/>
            <a:ext cx="3098487" cy="6704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51261">
            <a:off x="13716378" y="1190650"/>
            <a:ext cx="2068904" cy="978027"/>
          </a:xfrm>
          <a:prstGeom prst="rect">
            <a:avLst/>
          </a:prstGeom>
        </p:spPr>
      </p:pic>
      <p:sp>
        <p:nvSpPr>
          <p:cNvPr id="8" name="TextBox 8"/>
          <p:cNvSpPr txBox="1"/>
          <p:nvPr/>
        </p:nvSpPr>
        <p:spPr>
          <a:xfrm>
            <a:off x="6339543" y="2063271"/>
            <a:ext cx="5608913" cy="1169551"/>
          </a:xfrm>
          <a:prstGeom prst="rect">
            <a:avLst/>
          </a:prstGeom>
        </p:spPr>
        <p:txBody>
          <a:bodyPr wrap="square" lIns="0" tIns="0" rIns="0" bIns="0" rtlCol="0" anchor="t">
            <a:spAutoFit/>
          </a:bodyPr>
          <a:lstStyle/>
          <a:p>
            <a:pPr marL="0" lvl="0" indent="0" algn="ctr">
              <a:spcBef>
                <a:spcPct val="0"/>
              </a:spcBef>
            </a:pPr>
            <a:r>
              <a:rPr lang="en-US" sz="7600" b="1" dirty="0">
                <a:solidFill>
                  <a:srgbClr val="000000"/>
                </a:solidFill>
                <a:latin typeface="Arial" panose="020B0604020202020204" pitchFamily="34" charset="0"/>
                <a:cs typeface="Arial" panose="020B0604020202020204" pitchFamily="34" charset="0"/>
              </a:rPr>
              <a:t>VẬN DỤNG</a:t>
            </a: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63505">
            <a:off x="209139" y="8624827"/>
            <a:ext cx="4235488" cy="928095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66811"/>
          <a:stretch>
            <a:fillRect/>
          </a:stretch>
        </p:blipFill>
        <p:spPr>
          <a:xfrm rot="-1084597">
            <a:off x="9932276" y="8203681"/>
            <a:ext cx="10100419" cy="4199752"/>
          </a:xfrm>
          <a:prstGeom prst="rect">
            <a:avLst/>
          </a:prstGeom>
        </p:spPr>
      </p:pic>
      <p:pic>
        <p:nvPicPr>
          <p:cNvPr id="14"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81977">
            <a:off x="124798" y="1838160"/>
            <a:ext cx="2721498" cy="2429556"/>
          </a:xfrm>
          <a:prstGeom prst="rect">
            <a:avLst/>
          </a:prstGeom>
        </p:spPr>
      </p:pic>
      <p:sp>
        <p:nvSpPr>
          <p:cNvPr id="15" name="Rectangle 14"/>
          <p:cNvSpPr/>
          <p:nvPr/>
        </p:nvSpPr>
        <p:spPr>
          <a:xfrm>
            <a:off x="2333171" y="3519736"/>
            <a:ext cx="13638894" cy="4081117"/>
          </a:xfrm>
          <a:prstGeom prst="rect">
            <a:avLst/>
          </a:prstGeom>
        </p:spPr>
        <p:txBody>
          <a:bodyPr wrap="square">
            <a:spAutoFit/>
          </a:bodyPr>
          <a:lstStyle/>
          <a:p>
            <a:pPr algn="just">
              <a:lnSpc>
                <a:spcPct val="135000"/>
              </a:lnSpc>
              <a:spcBef>
                <a:spcPts val="600"/>
              </a:spcBef>
              <a:spcAft>
                <a:spcPts val="600"/>
              </a:spcAft>
            </a:pPr>
            <a:r>
              <a:rPr lang="pt-BR" sz="4800" dirty="0">
                <a:latin typeface="Arial" panose="020B0604020202020204" pitchFamily="34" charset="0"/>
                <a:ea typeface="Times New Roman" panose="02020603050405020304" pitchFamily="18" charset="0"/>
                <a:cs typeface="Arial" panose="020B0604020202020204" pitchFamily="34" charset="0"/>
              </a:rPr>
              <a:t>	Từ việc tìm hiểu ở trên hãy xác định đề 4 trong phần khởi động thuộc kiểu bài nghị  luận nào? Nêu một vài vấn đề tư tưởng đạo lí của con người trong cuộc sống.</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grpSp>
        <p:nvGrpSpPr>
          <p:cNvPr id="2" name="Group 2"/>
          <p:cNvGrpSpPr/>
          <p:nvPr/>
        </p:nvGrpSpPr>
        <p:grpSpPr>
          <a:xfrm>
            <a:off x="1381124" y="2171700"/>
            <a:ext cx="13325475" cy="6324599"/>
            <a:chOff x="0" y="0"/>
            <a:chExt cx="7412090" cy="2796696"/>
          </a:xfrm>
        </p:grpSpPr>
        <p:sp>
          <p:nvSpPr>
            <p:cNvPr id="3" name="Freeform 3"/>
            <p:cNvSpPr/>
            <p:nvPr/>
          </p:nvSpPr>
          <p:spPr>
            <a:xfrm>
              <a:off x="-1" y="0"/>
              <a:ext cx="7419748" cy="2796696"/>
            </a:xfrm>
            <a:custGeom>
              <a:avLst/>
              <a:gdLst/>
              <a:ahLst/>
              <a:cxnLst/>
              <a:rect l="l" t="t" r="r" b="b"/>
              <a:pathLst>
                <a:path w="7419748" h="2796696">
                  <a:moveTo>
                    <a:pt x="6913309" y="2779777"/>
                  </a:moveTo>
                  <a:cubicBezTo>
                    <a:pt x="6913309" y="2779777"/>
                    <a:pt x="6676314" y="2769808"/>
                    <a:pt x="6314175" y="2783252"/>
                  </a:cubicBezTo>
                  <a:cubicBezTo>
                    <a:pt x="5952037" y="2796696"/>
                    <a:pt x="490924" y="2796696"/>
                    <a:pt x="490924" y="2796696"/>
                  </a:cubicBezTo>
                  <a:cubicBezTo>
                    <a:pt x="245502" y="2796696"/>
                    <a:pt x="32509" y="2699428"/>
                    <a:pt x="31032" y="2539314"/>
                  </a:cubicBezTo>
                  <a:cubicBezTo>
                    <a:pt x="31032" y="2539314"/>
                    <a:pt x="0" y="1397645"/>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866761" y="0"/>
                    <a:pt x="6866761" y="0"/>
                  </a:cubicBezTo>
                  <a:cubicBezTo>
                    <a:pt x="7178662" y="0"/>
                    <a:pt x="7412090" y="101069"/>
                    <a:pt x="7404233" y="303616"/>
                  </a:cubicBezTo>
                  <a:cubicBezTo>
                    <a:pt x="7404233" y="303616"/>
                    <a:pt x="7402238" y="1327361"/>
                    <a:pt x="7410993" y="1839727"/>
                  </a:cubicBezTo>
                  <a:cubicBezTo>
                    <a:pt x="7419748" y="2133028"/>
                    <a:pt x="7373201" y="2466100"/>
                    <a:pt x="7373201" y="2466100"/>
                  </a:cubicBezTo>
                  <a:cubicBezTo>
                    <a:pt x="7370235" y="2646125"/>
                    <a:pt x="7158731" y="2779777"/>
                    <a:pt x="6913309" y="2779777"/>
                  </a:cubicBezTo>
                  <a:close/>
                </a:path>
              </a:pathLst>
            </a:custGeom>
            <a:solidFill>
              <a:srgbClr val="346BC8"/>
            </a:solidFill>
          </p:spPr>
          <p:txBody>
            <a:bodyPr/>
            <a:lstStyle/>
            <a:p>
              <a:endParaRPr lang="en-US"/>
            </a:p>
          </p:txBody>
        </p:sp>
      </p:grpSp>
      <p:sp>
        <p:nvSpPr>
          <p:cNvPr id="4" name="TextBox 4"/>
          <p:cNvSpPr txBox="1"/>
          <p:nvPr/>
        </p:nvSpPr>
        <p:spPr>
          <a:xfrm>
            <a:off x="3415308" y="2945990"/>
            <a:ext cx="9096726" cy="1038746"/>
          </a:xfrm>
          <a:prstGeom prst="rect">
            <a:avLst/>
          </a:prstGeom>
        </p:spPr>
        <p:txBody>
          <a:bodyPr wrap="square" lIns="0" tIns="0" rIns="0" bIns="0" rtlCol="0" anchor="t">
            <a:spAutoFit/>
          </a:bodyPr>
          <a:lstStyle/>
          <a:p>
            <a:pPr marL="0" lvl="0" indent="0" algn="ctr">
              <a:lnSpc>
                <a:spcPts val="8100"/>
              </a:lnSpc>
              <a:spcBef>
                <a:spcPct val="0"/>
              </a:spcBef>
            </a:pPr>
            <a:r>
              <a:rPr lang="en-US" sz="6400" b="1" dirty="0">
                <a:solidFill>
                  <a:srgbClr val="FFFFFF"/>
                </a:solidFill>
                <a:latin typeface="Arial" panose="020B0604020202020204" pitchFamily="34" charset="0"/>
                <a:cs typeface="Arial" panose="020B0604020202020204" pitchFamily="34" charset="0"/>
              </a:rPr>
              <a:t>HƯỚNG DẪN VỀ NHÀ</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0360" y="674541"/>
            <a:ext cx="4078940" cy="893791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81538" y="6671958"/>
            <a:ext cx="1839149" cy="29405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52519">
            <a:off x="13005967" y="3460984"/>
            <a:ext cx="2404929" cy="52033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977">
            <a:off x="537405" y="642599"/>
            <a:ext cx="2721498" cy="2429556"/>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56515"/>
          <a:stretch>
            <a:fillRect/>
          </a:stretch>
        </p:blipFill>
        <p:spPr>
          <a:xfrm rot="847427" flipH="1">
            <a:off x="-1404094" y="8720049"/>
            <a:ext cx="6929862" cy="3844905"/>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36370">
            <a:off x="1395826" y="8681237"/>
            <a:ext cx="2416161" cy="522769"/>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734637" y="1028700"/>
            <a:ext cx="2209588" cy="928027"/>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51261">
            <a:off x="6705978" y="8345691"/>
            <a:ext cx="2068904" cy="978027"/>
          </a:xfrm>
          <a:prstGeom prst="rect">
            <a:avLst/>
          </a:prstGeom>
        </p:spPr>
      </p:pic>
      <p:sp>
        <p:nvSpPr>
          <p:cNvPr id="16" name="Rectangle 15"/>
          <p:cNvSpPr/>
          <p:nvPr/>
        </p:nvSpPr>
        <p:spPr>
          <a:xfrm>
            <a:off x="2799082" y="4354340"/>
            <a:ext cx="10300692" cy="3017749"/>
          </a:xfrm>
          <a:prstGeom prst="rect">
            <a:avLst/>
          </a:prstGeom>
        </p:spPr>
        <p:txBody>
          <a:bodyPr wrap="square">
            <a:spAutoFit/>
          </a:bodyPr>
          <a:lstStyle/>
          <a:p>
            <a:pPr marL="571500" indent="-571500" algn="just">
              <a:lnSpc>
                <a:spcPct val="135000"/>
              </a:lnSpc>
              <a:spcBef>
                <a:spcPts val="600"/>
              </a:spcBef>
              <a:spcAft>
                <a:spcPts val="600"/>
              </a:spcAft>
              <a:buFontTx/>
              <a:buChar char="-"/>
            </a:pP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Học bài cũ, trả lời câu hỏi SGK. </a:t>
            </a:r>
            <a:endParaRPr lang="en-US" sz="4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5000"/>
              </a:lnSpc>
              <a:spcBef>
                <a:spcPts val="600"/>
              </a:spcBef>
              <a:spcAft>
                <a:spcPts val="600"/>
              </a:spcAft>
              <a:buFontTx/>
              <a:buChar char="-"/>
            </a:pP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Hoàn thành câu hỏi phần vận dụng. </a:t>
            </a:r>
            <a:endParaRPr lang="en-US" sz="4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5000"/>
              </a:lnSpc>
              <a:spcBef>
                <a:spcPts val="600"/>
              </a:spcBef>
              <a:spcAft>
                <a:spcPts val="600"/>
              </a:spcAft>
              <a:buFontTx/>
              <a:buChar char="-"/>
            </a:pPr>
            <a:r>
              <a:rPr lang="pt-BR"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Chuẩn bị bài mới</a:t>
            </a:r>
            <a:endParaRPr lang="en-US" sz="4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554" t="14340" r="3120" b="5822"/>
          <a:stretch>
            <a:fillRect/>
          </a:stretch>
        </p:blipFill>
        <p:spPr>
          <a:xfrm>
            <a:off x="0" y="0"/>
            <a:ext cx="18288000" cy="10287000"/>
          </a:xfrm>
          <a:prstGeom prst="rect">
            <a:avLst/>
          </a:prstGeom>
        </p:spPr>
      </p:pic>
      <p:sp>
        <p:nvSpPr>
          <p:cNvPr id="3" name="TextBox 3"/>
          <p:cNvSpPr txBox="1"/>
          <p:nvPr/>
        </p:nvSpPr>
        <p:spPr>
          <a:xfrm>
            <a:off x="2406781" y="3114874"/>
            <a:ext cx="13474438" cy="3127651"/>
          </a:xfrm>
          <a:prstGeom prst="rect">
            <a:avLst/>
          </a:prstGeom>
        </p:spPr>
        <p:txBody>
          <a:bodyPr wrap="square" lIns="0" tIns="0" rIns="0" bIns="0" rtlCol="0" anchor="t">
            <a:spAutoFit/>
          </a:bodyPr>
          <a:lstStyle/>
          <a:p>
            <a:pPr marL="0" lvl="0" indent="0" algn="ctr">
              <a:lnSpc>
                <a:spcPts val="12999"/>
              </a:lnSpc>
              <a:spcBef>
                <a:spcPct val="0"/>
              </a:spcBef>
            </a:pPr>
            <a:r>
              <a:rPr lang="en-US" sz="7200" b="1" dirty="0">
                <a:solidFill>
                  <a:srgbClr val="000000"/>
                </a:solidFill>
                <a:latin typeface="Arial" panose="020B0604020202020204" pitchFamily="34" charset="0"/>
                <a:cs typeface="Arial" panose="020B0604020202020204" pitchFamily="34" charset="0"/>
              </a:rPr>
              <a:t>CẢM ƠN CÁC EM ĐÃ </a:t>
            </a:r>
          </a:p>
          <a:p>
            <a:pPr marL="0" lvl="0" indent="0" algn="ctr">
              <a:lnSpc>
                <a:spcPts val="12999"/>
              </a:lnSpc>
              <a:spcBef>
                <a:spcPct val="0"/>
              </a:spcBef>
            </a:pPr>
            <a:r>
              <a:rPr lang="en-US" sz="7200" b="1" dirty="0">
                <a:solidFill>
                  <a:srgbClr val="000000"/>
                </a:solidFill>
                <a:latin typeface="Arial" panose="020B0604020202020204" pitchFamily="34" charset="0"/>
                <a:cs typeface="Arial" panose="020B0604020202020204" pitchFamily="34" charset="0"/>
              </a:rPr>
              <a:t>LẮNG NGHE BÀI GIẢNG!</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6515"/>
          <a:stretch>
            <a:fillRect/>
          </a:stretch>
        </p:blipFill>
        <p:spPr>
          <a:xfrm rot="-774630">
            <a:off x="11535991" y="7951101"/>
            <a:ext cx="6929862" cy="384490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196723">
            <a:off x="9000896" y="9714890"/>
            <a:ext cx="3515761" cy="114422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252037" y="6811867"/>
            <a:ext cx="2799525" cy="3580787"/>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0269">
            <a:off x="14399671" y="803389"/>
            <a:ext cx="2728959" cy="17763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50267">
            <a:off x="15268138" y="6320275"/>
            <a:ext cx="2865640" cy="278227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236370">
            <a:off x="3627866" y="930866"/>
            <a:ext cx="2416161" cy="5227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51261">
            <a:off x="483667" y="2533753"/>
            <a:ext cx="2068904" cy="978027"/>
          </a:xfrm>
          <a:prstGeom prst="rect">
            <a:avLst/>
          </a:prstGeom>
        </p:spPr>
      </p:pic>
    </p:spTree>
    <p:extLst>
      <p:ext uri="{BB962C8B-B14F-4D97-AF65-F5344CB8AC3E}">
        <p14:creationId xmlns:p14="http://schemas.microsoft.com/office/powerpoint/2010/main" val="413672142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95" name="Picture 9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49712" y="1028700"/>
            <a:ext cx="2209588" cy="928027"/>
          </a:xfrm>
          <a:prstGeom prst="rect">
            <a:avLst/>
          </a:prstGeom>
        </p:spPr>
      </p:pic>
      <p:pic>
        <p:nvPicPr>
          <p:cNvPr id="96" name="Picture 9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56515"/>
          <a:stretch>
            <a:fillRect/>
          </a:stretch>
        </p:blipFill>
        <p:spPr>
          <a:xfrm rot="-1127188" flipH="1">
            <a:off x="12644736" y="8903426"/>
            <a:ext cx="6929862" cy="3844905"/>
          </a:xfrm>
          <a:prstGeom prst="rect">
            <a:avLst/>
          </a:prstGeom>
        </p:spPr>
      </p:pic>
      <p:pic>
        <p:nvPicPr>
          <p:cNvPr id="97" name="Picture 9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98797" flipV="1">
            <a:off x="16599459" y="4451810"/>
            <a:ext cx="1995012" cy="943097"/>
          </a:xfrm>
          <a:prstGeom prst="rect">
            <a:avLst/>
          </a:prstGeom>
        </p:spPr>
      </p:pic>
      <p:pic>
        <p:nvPicPr>
          <p:cNvPr id="98" name="Picture 9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77821">
            <a:off x="-539742" y="65915"/>
            <a:ext cx="2256446" cy="1468741"/>
          </a:xfrm>
          <a:prstGeom prst="rect">
            <a:avLst/>
          </a:prstGeom>
        </p:spPr>
      </p:pic>
      <p:pic>
        <p:nvPicPr>
          <p:cNvPr id="99" name="Picture 9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4956">
            <a:off x="-2342206" y="5360229"/>
            <a:ext cx="4235488" cy="9280950"/>
          </a:xfrm>
          <a:prstGeom prst="rect">
            <a:avLst/>
          </a:prstGeom>
        </p:spPr>
      </p:pic>
      <p:pic>
        <p:nvPicPr>
          <p:cNvPr id="101" name="Picture 10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83783">
            <a:off x="285931" y="8849682"/>
            <a:ext cx="1919814" cy="1298492"/>
          </a:xfrm>
          <a:prstGeom prst="rect">
            <a:avLst/>
          </a:prstGeom>
        </p:spPr>
      </p:pic>
      <p:sp>
        <p:nvSpPr>
          <p:cNvPr id="102" name="TextBox 3"/>
          <p:cNvSpPr txBox="1"/>
          <p:nvPr/>
        </p:nvSpPr>
        <p:spPr>
          <a:xfrm>
            <a:off x="6096000" y="515739"/>
            <a:ext cx="5088310" cy="1025922"/>
          </a:xfrm>
          <a:prstGeom prst="rect">
            <a:avLst/>
          </a:prstGeom>
        </p:spPr>
        <p:txBody>
          <a:bodyPr wrap="square" lIns="0" tIns="0" rIns="0" bIns="0" rtlCol="0" anchor="t">
            <a:spAutoFit/>
          </a:bodyPr>
          <a:lstStyle/>
          <a:p>
            <a:pPr marL="0" lvl="0" indent="0" algn="ctr">
              <a:lnSpc>
                <a:spcPts val="8000"/>
              </a:lnSpc>
              <a:spcBef>
                <a:spcPct val="0"/>
              </a:spcBef>
            </a:pPr>
            <a:r>
              <a:rPr lang="en-US" sz="6400" b="1" u="none" dirty="0">
                <a:solidFill>
                  <a:srgbClr val="000000"/>
                </a:solidFill>
                <a:latin typeface="Arial" panose="020B0604020202020204" pitchFamily="34" charset="0"/>
                <a:cs typeface="Arial" panose="020B0604020202020204" pitchFamily="34" charset="0"/>
              </a:rPr>
              <a:t>KHỞI ĐỘNG</a:t>
            </a:r>
          </a:p>
        </p:txBody>
      </p:sp>
      <p:sp>
        <p:nvSpPr>
          <p:cNvPr id="103" name="Rectangle 102"/>
          <p:cNvSpPr/>
          <p:nvPr/>
        </p:nvSpPr>
        <p:spPr>
          <a:xfrm>
            <a:off x="1889852" y="1541661"/>
            <a:ext cx="14887132" cy="7278916"/>
          </a:xfrm>
          <a:prstGeom prst="rect">
            <a:avLst/>
          </a:prstGeom>
        </p:spPr>
        <p:txBody>
          <a:bodyPr wrap="square">
            <a:spAutoFit/>
          </a:bodyPr>
          <a:lstStyle/>
          <a:p>
            <a:pPr algn="just">
              <a:lnSpc>
                <a:spcPct val="150000"/>
              </a:lnSpc>
              <a:spcBef>
                <a:spcPts val="600"/>
              </a:spcBef>
              <a:spcAft>
                <a:spcPts val="600"/>
              </a:spcAft>
            </a:pPr>
            <a:r>
              <a:rPr lang="fr-FR" sz="4200" b="1" dirty="0">
                <a:latin typeface="Arial" panose="020B0604020202020204" pitchFamily="34" charset="0"/>
                <a:ea typeface="Times New Roman" panose="02020603050405020304" pitchFamily="18" charset="0"/>
                <a:cs typeface="Arial" panose="020B0604020202020204" pitchFamily="34" charset="0"/>
              </a:rPr>
              <a:t>Cho </a:t>
            </a:r>
            <a:r>
              <a:rPr lang="fr-FR" sz="4200" b="1" dirty="0" err="1">
                <a:latin typeface="Arial" panose="020B0604020202020204" pitchFamily="34" charset="0"/>
                <a:ea typeface="Times New Roman" panose="02020603050405020304" pitchFamily="18" charset="0"/>
                <a:cs typeface="Arial" panose="020B0604020202020204" pitchFamily="34" charset="0"/>
              </a:rPr>
              <a:t>các</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đề</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sau</a:t>
            </a:r>
            <a:r>
              <a:rPr lang="fr-FR" sz="4200" b="1"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1</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Suy</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nghĩ</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hiện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tượng</a:t>
            </a:r>
            <a:r>
              <a:rPr lang="fr-FR" sz="3800" dirty="0">
                <a:latin typeface="Arial" panose="020B0604020202020204" pitchFamily="34" charset="0"/>
                <a:ea typeface="Times New Roman" panose="02020603050405020304" pitchFamily="18" charset="0"/>
                <a:cs typeface="Arial" panose="020B0604020202020204" pitchFamily="34" charset="0"/>
              </a:rPr>
              <a:t> ô </a:t>
            </a:r>
            <a:r>
              <a:rPr lang="fr-FR" sz="3800" dirty="0" err="1">
                <a:latin typeface="Arial" panose="020B0604020202020204" pitchFamily="34" charset="0"/>
                <a:ea typeface="Times New Roman" panose="02020603050405020304" pitchFamily="18" charset="0"/>
                <a:cs typeface="Arial" panose="020B0604020202020204" pitchFamily="34" charset="0"/>
              </a:rPr>
              <a:t>nhiễm</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môi</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trường</a:t>
            </a:r>
            <a:r>
              <a:rPr lang="fr-FR" sz="3800" dirty="0">
                <a:latin typeface="Arial" panose="020B0604020202020204" pitchFamily="34" charset="0"/>
                <a:ea typeface="Times New Roman" panose="02020603050405020304" pitchFamily="18" charset="0"/>
                <a:cs typeface="Arial" panose="020B0604020202020204" pitchFamily="34" charset="0"/>
              </a:rPr>
              <a:t> ở </a:t>
            </a:r>
            <a:r>
              <a:rPr lang="fr-FR" sz="3800" dirty="0" err="1">
                <a:latin typeface="Arial" panose="020B0604020202020204" pitchFamily="34" charset="0"/>
                <a:ea typeface="Times New Roman" panose="02020603050405020304" pitchFamily="18" charset="0"/>
                <a:cs typeface="Arial" panose="020B0604020202020204" pitchFamily="34" charset="0"/>
              </a:rPr>
              <a:t>địa</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phương</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em</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2</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Tác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hại</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của</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tệ</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nạn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xã</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hội</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3</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Bàn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vấn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đề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thực</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phẩm</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bẩn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hiện</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nay</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3800" b="1" u="sng" dirty="0" err="1">
                <a:latin typeface="Arial" panose="020B0604020202020204" pitchFamily="34" charset="0"/>
                <a:ea typeface="Times New Roman" panose="02020603050405020304" pitchFamily="18" charset="0"/>
                <a:cs typeface="Arial" panose="020B0604020202020204" pitchFamily="34" charset="0"/>
              </a:rPr>
              <a:t>Đề</a:t>
            </a:r>
            <a:r>
              <a:rPr lang="fr-FR" sz="3800" b="1" u="sng" dirty="0">
                <a:latin typeface="Arial" panose="020B0604020202020204" pitchFamily="34" charset="0"/>
                <a:ea typeface="Times New Roman" panose="02020603050405020304" pitchFamily="18" charset="0"/>
                <a:cs typeface="Arial" panose="020B0604020202020204" pitchFamily="34" charset="0"/>
              </a:rPr>
              <a:t> 4</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Suy</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nghĩ</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về</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lòng</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biết</a:t>
            </a:r>
            <a:r>
              <a:rPr lang="fr-FR" sz="3800" dirty="0">
                <a:latin typeface="Arial" panose="020B0604020202020204" pitchFamily="34" charset="0"/>
                <a:ea typeface="Times New Roman" panose="02020603050405020304" pitchFamily="18" charset="0"/>
                <a:cs typeface="Arial" panose="020B0604020202020204" pitchFamily="34" charset="0"/>
              </a:rPr>
              <a:t> </a:t>
            </a:r>
            <a:r>
              <a:rPr lang="fr-FR" sz="3800" dirty="0" err="1">
                <a:latin typeface="Arial" panose="020B0604020202020204" pitchFamily="34" charset="0"/>
                <a:ea typeface="Times New Roman" panose="02020603050405020304" pitchFamily="18" charset="0"/>
                <a:cs typeface="Arial" panose="020B0604020202020204" pitchFamily="34" charset="0"/>
              </a:rPr>
              <a:t>ơn</a:t>
            </a:r>
            <a:r>
              <a:rPr lang="fr-FR" sz="3800"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Em</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hãy</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cho</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biết</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các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trên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nào</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thuộc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kiểu</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bài</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nghị</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luận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về</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một</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sự</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việc</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hiện</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tượng</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đời</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i="1" dirty="0" err="1">
                <a:latin typeface="Arial" panose="020B0604020202020204" pitchFamily="34" charset="0"/>
                <a:ea typeface="Times New Roman" panose="02020603050405020304" pitchFamily="18" charset="0"/>
                <a:cs typeface="Arial" panose="020B0604020202020204" pitchFamily="34" charset="0"/>
              </a:rPr>
              <a:t>sống</a:t>
            </a:r>
            <a:r>
              <a:rPr lang="fr-FR" sz="4200" b="1" i="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87" t="10926" r="2115" b="8244"/>
          <a:stretch>
            <a:fillRect/>
          </a:stretch>
        </p:blipFill>
        <p:spPr>
          <a:xfrm>
            <a:off x="0" y="0"/>
            <a:ext cx="18288000" cy="10287000"/>
          </a:xfrm>
          <a:prstGeom prst="rect">
            <a:avLst/>
          </a:prstGeom>
        </p:spPr>
      </p:pic>
      <p:grpSp>
        <p:nvGrpSpPr>
          <p:cNvPr id="3" name="Group 3"/>
          <p:cNvGrpSpPr/>
          <p:nvPr/>
        </p:nvGrpSpPr>
        <p:grpSpPr>
          <a:xfrm>
            <a:off x="1087233" y="1660273"/>
            <a:ext cx="16230600" cy="6966453"/>
            <a:chOff x="0" y="0"/>
            <a:chExt cx="12579881" cy="1777080"/>
          </a:xfrm>
        </p:grpSpPr>
        <p:sp>
          <p:nvSpPr>
            <p:cNvPr id="4" name="Freeform 4"/>
            <p:cNvSpPr/>
            <p:nvPr/>
          </p:nvSpPr>
          <p:spPr>
            <a:xfrm>
              <a:off x="-1" y="0"/>
              <a:ext cx="12587540" cy="1777080"/>
            </a:xfrm>
            <a:custGeom>
              <a:avLst/>
              <a:gdLst/>
              <a:ahLst/>
              <a:cxnLst/>
              <a:rect l="l" t="t" r="r" b="b"/>
              <a:pathLst>
                <a:path w="12587540" h="1777080">
                  <a:moveTo>
                    <a:pt x="12081101" y="1760162"/>
                  </a:moveTo>
                  <a:cubicBezTo>
                    <a:pt x="12081101" y="1760162"/>
                    <a:pt x="11844105" y="1750192"/>
                    <a:pt x="11481966" y="1763636"/>
                  </a:cubicBezTo>
                  <a:cubicBezTo>
                    <a:pt x="11119828"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034552" y="0"/>
                    <a:pt x="12034552" y="0"/>
                  </a:cubicBezTo>
                  <a:cubicBezTo>
                    <a:pt x="12346454" y="0"/>
                    <a:pt x="12579882" y="101069"/>
                    <a:pt x="12572024" y="303616"/>
                  </a:cubicBezTo>
                  <a:cubicBezTo>
                    <a:pt x="12572024" y="303616"/>
                    <a:pt x="12570029" y="607854"/>
                    <a:pt x="12578784" y="820111"/>
                  </a:cubicBezTo>
                  <a:cubicBezTo>
                    <a:pt x="12587540" y="1113413"/>
                    <a:pt x="12540992" y="1446484"/>
                    <a:pt x="12540992" y="1446484"/>
                  </a:cubicBezTo>
                  <a:cubicBezTo>
                    <a:pt x="12538026" y="1626509"/>
                    <a:pt x="12326523" y="1760162"/>
                    <a:pt x="12081101" y="1760162"/>
                  </a:cubicBezTo>
                  <a:close/>
                </a:path>
              </a:pathLst>
            </a:custGeom>
            <a:solidFill>
              <a:srgbClr val="F1CC00">
                <a:alpha val="40000"/>
              </a:srgbClr>
            </a:solidFill>
          </p:spPr>
          <p:txBody>
            <a:bodyPr/>
            <a:lstStyle/>
            <a:p>
              <a:endParaRPr lang="en-US"/>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83783">
            <a:off x="833597" y="8002594"/>
            <a:ext cx="1919814" cy="1298492"/>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771928" y="1028700"/>
            <a:ext cx="2555786" cy="1073430"/>
          </a:xfrm>
          <a:prstGeom prst="rect">
            <a:avLst/>
          </a:prstGeom>
        </p:spPr>
      </p:pic>
      <p:sp>
        <p:nvSpPr>
          <p:cNvPr id="11" name="TextBox 11"/>
          <p:cNvSpPr txBox="1"/>
          <p:nvPr/>
        </p:nvSpPr>
        <p:spPr>
          <a:xfrm>
            <a:off x="1613175" y="4093395"/>
            <a:ext cx="15061650" cy="3206006"/>
          </a:xfrm>
          <a:prstGeom prst="rect">
            <a:avLst/>
          </a:prstGeom>
        </p:spPr>
        <p:txBody>
          <a:bodyPr wrap="square" lIns="0" tIns="0" rIns="0" bIns="0" rtlCol="0" anchor="t">
            <a:spAutoFit/>
          </a:bodyPr>
          <a:lstStyle/>
          <a:p>
            <a:pPr algn="ctr">
              <a:lnSpc>
                <a:spcPts val="12500"/>
              </a:lnSpc>
            </a:pPr>
            <a:r>
              <a:rPr lang="en-US" sz="8600" b="1" dirty="0">
                <a:solidFill>
                  <a:srgbClr val="000000"/>
                </a:solidFill>
                <a:latin typeface="Arial" panose="020B0604020202020204" pitchFamily="34" charset="0"/>
                <a:cs typeface="Arial" panose="020B0604020202020204" pitchFamily="34" charset="0"/>
              </a:rPr>
              <a:t>NGHỊ LUẬN VỀ MỘT VẤN ĐỀ TƯ TƯỞNG, ĐẠO LÍ</a:t>
            </a:r>
          </a:p>
        </p:txBody>
      </p:sp>
      <p:grpSp>
        <p:nvGrpSpPr>
          <p:cNvPr id="12" name="Group 12"/>
          <p:cNvGrpSpPr/>
          <p:nvPr/>
        </p:nvGrpSpPr>
        <p:grpSpPr>
          <a:xfrm>
            <a:off x="6705600" y="2103892"/>
            <a:ext cx="5234068" cy="1439407"/>
            <a:chOff x="0" y="0"/>
            <a:chExt cx="12654404" cy="2097681"/>
          </a:xfrm>
        </p:grpSpPr>
        <p:sp>
          <p:nvSpPr>
            <p:cNvPr id="13" name="Freeform 13"/>
            <p:cNvSpPr/>
            <p:nvPr/>
          </p:nvSpPr>
          <p:spPr>
            <a:xfrm>
              <a:off x="0" y="-4262"/>
              <a:ext cx="12662150" cy="2104167"/>
            </a:xfrm>
            <a:custGeom>
              <a:avLst/>
              <a:gdLst/>
              <a:ahLst/>
              <a:cxnLst/>
              <a:rect l="l" t="t" r="r" b="b"/>
              <a:pathLst>
                <a:path w="12662150" h="2104167">
                  <a:moveTo>
                    <a:pt x="11723250" y="2092980"/>
                  </a:moveTo>
                  <a:cubicBezTo>
                    <a:pt x="11723250" y="2092980"/>
                    <a:pt x="11303498" y="2104167"/>
                    <a:pt x="10840913" y="2101546"/>
                  </a:cubicBezTo>
                  <a:cubicBezTo>
                    <a:pt x="4067840" y="2099383"/>
                    <a:pt x="1057073" y="2091559"/>
                    <a:pt x="1057073" y="2091559"/>
                  </a:cubicBezTo>
                  <a:cubicBezTo>
                    <a:pt x="812931" y="2082724"/>
                    <a:pt x="565145" y="2065743"/>
                    <a:pt x="398404" y="2007566"/>
                  </a:cubicBezTo>
                  <a:cubicBezTo>
                    <a:pt x="120505" y="1910604"/>
                    <a:pt x="0" y="1733076"/>
                    <a:pt x="0" y="850979"/>
                  </a:cubicBezTo>
                  <a:lnTo>
                    <a:pt x="0" y="850969"/>
                  </a:lnTo>
                  <a:cubicBezTo>
                    <a:pt x="8536" y="440430"/>
                    <a:pt x="34263" y="311302"/>
                    <a:pt x="140291" y="225758"/>
                  </a:cubicBezTo>
                  <a:cubicBezTo>
                    <a:pt x="342602" y="62530"/>
                    <a:pt x="736658" y="7673"/>
                    <a:pt x="1155311" y="7673"/>
                  </a:cubicBezTo>
                  <a:cubicBezTo>
                    <a:pt x="1155311" y="7673"/>
                    <a:pt x="1551711" y="15681"/>
                    <a:pt x="8777076" y="7673"/>
                  </a:cubicBezTo>
                  <a:cubicBezTo>
                    <a:pt x="11084571" y="0"/>
                    <a:pt x="11548498" y="7673"/>
                    <a:pt x="11548498" y="7673"/>
                  </a:cubicBezTo>
                  <a:cubicBezTo>
                    <a:pt x="11916806" y="15152"/>
                    <a:pt x="12280119" y="84484"/>
                    <a:pt x="12477859" y="207066"/>
                  </a:cubicBezTo>
                  <a:cubicBezTo>
                    <a:pt x="12628876" y="300683"/>
                    <a:pt x="12662150" y="425358"/>
                    <a:pt x="12653010" y="850979"/>
                  </a:cubicBezTo>
                  <a:lnTo>
                    <a:pt x="12653010" y="850988"/>
                  </a:lnTo>
                  <a:cubicBezTo>
                    <a:pt x="12653010" y="1851041"/>
                    <a:pt x="12370013" y="2065139"/>
                    <a:pt x="11723250" y="2092980"/>
                  </a:cubicBezTo>
                  <a:close/>
                </a:path>
              </a:pathLst>
            </a:custGeom>
            <a:solidFill>
              <a:srgbClr val="346BC8"/>
            </a:solidFill>
          </p:spPr>
          <p:txBody>
            <a:bodyPr/>
            <a:lstStyle/>
            <a:p>
              <a:endParaRPr lang="en-US"/>
            </a:p>
          </p:txBody>
        </p:sp>
      </p:grpSp>
      <p:sp>
        <p:nvSpPr>
          <p:cNvPr id="14" name="TextBox 14"/>
          <p:cNvSpPr txBox="1"/>
          <p:nvPr/>
        </p:nvSpPr>
        <p:spPr>
          <a:xfrm>
            <a:off x="6824876" y="2841909"/>
            <a:ext cx="4998720" cy="469872"/>
          </a:xfrm>
          <a:prstGeom prst="rect">
            <a:avLst/>
          </a:prstGeom>
        </p:spPr>
        <p:txBody>
          <a:bodyPr lIns="0" tIns="0" rIns="0" bIns="0" rtlCol="0" anchor="t">
            <a:spAutoFit/>
          </a:bodyPr>
          <a:lstStyle/>
          <a:p>
            <a:pPr algn="ctr">
              <a:lnSpc>
                <a:spcPts val="2704"/>
              </a:lnSpc>
            </a:pPr>
            <a:r>
              <a:rPr lang="en-US" sz="7200" dirty="0" err="1">
                <a:solidFill>
                  <a:srgbClr val="FFFFFF"/>
                </a:solidFill>
                <a:latin typeface="Arial" panose="020B0604020202020204" pitchFamily="34" charset="0"/>
                <a:cs typeface="Arial" panose="020B0604020202020204" pitchFamily="34" charset="0"/>
              </a:rPr>
              <a:t>Tiết</a:t>
            </a:r>
            <a:r>
              <a:rPr lang="en-US" sz="7200" dirty="0">
                <a:solidFill>
                  <a:srgbClr val="FFFFFF"/>
                </a:solidFill>
                <a:latin typeface="Arial" panose="020B0604020202020204" pitchFamily="34" charset="0"/>
                <a:cs typeface="Arial" panose="020B0604020202020204" pitchFamily="34" charset="0"/>
              </a:rPr>
              <a:t> …</a:t>
            </a: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35200" y="6540291"/>
            <a:ext cx="3063340" cy="329069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442110" flipV="1">
            <a:off x="-255624" y="857907"/>
            <a:ext cx="2685710" cy="12696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837" t="11405" r="4050" b="10631"/>
          <a:stretch>
            <a:fillRect/>
          </a:stretch>
        </p:blipFill>
        <p:spPr>
          <a:xfrm>
            <a:off x="0" y="0"/>
            <a:ext cx="18288000" cy="10287000"/>
          </a:xfrm>
          <a:prstGeom prst="rect">
            <a:avLst/>
          </a:prstGeom>
        </p:spPr>
      </p:pic>
      <p:sp>
        <p:nvSpPr>
          <p:cNvPr id="3" name="TextBox 3"/>
          <p:cNvSpPr txBox="1"/>
          <p:nvPr/>
        </p:nvSpPr>
        <p:spPr>
          <a:xfrm>
            <a:off x="4742682" y="1341821"/>
            <a:ext cx="8802636" cy="956287"/>
          </a:xfrm>
          <a:prstGeom prst="rect">
            <a:avLst/>
          </a:prstGeom>
        </p:spPr>
        <p:txBody>
          <a:bodyPr lIns="0" tIns="0" rIns="0" bIns="0" rtlCol="0" anchor="t">
            <a:spAutoFit/>
          </a:bodyPr>
          <a:lstStyle/>
          <a:p>
            <a:pPr marL="0" lvl="0" indent="0" algn="ctr">
              <a:lnSpc>
                <a:spcPts val="8000"/>
              </a:lnSpc>
              <a:spcBef>
                <a:spcPct val="0"/>
              </a:spcBef>
            </a:pPr>
            <a:r>
              <a:rPr lang="en-US" sz="6400" b="1" u="none" dirty="0">
                <a:solidFill>
                  <a:srgbClr val="000000"/>
                </a:solidFill>
                <a:latin typeface="Arial" panose="020B0604020202020204" pitchFamily="34" charset="0"/>
                <a:cs typeface="Arial" panose="020B0604020202020204" pitchFamily="34" charset="0"/>
              </a:rPr>
              <a:t>NỘI DUNG BÀI HỌC</a:t>
            </a:r>
          </a:p>
        </p:txBody>
      </p:sp>
      <p:grpSp>
        <p:nvGrpSpPr>
          <p:cNvPr id="4" name="Group 4"/>
          <p:cNvGrpSpPr/>
          <p:nvPr/>
        </p:nvGrpSpPr>
        <p:grpSpPr>
          <a:xfrm>
            <a:off x="2553892" y="6160069"/>
            <a:ext cx="13180215" cy="2879384"/>
            <a:chOff x="0" y="0"/>
            <a:chExt cx="16055861" cy="1793081"/>
          </a:xfrm>
        </p:grpSpPr>
        <p:sp>
          <p:nvSpPr>
            <p:cNvPr id="5" name="Freeform 5"/>
            <p:cNvSpPr/>
            <p:nvPr/>
          </p:nvSpPr>
          <p:spPr>
            <a:xfrm>
              <a:off x="-1" y="0"/>
              <a:ext cx="16063520" cy="1793081"/>
            </a:xfrm>
            <a:custGeom>
              <a:avLst/>
              <a:gdLst/>
              <a:ahLst/>
              <a:cxnLst/>
              <a:rect l="l" t="t" r="r" b="b"/>
              <a:pathLst>
                <a:path w="16063520" h="1793081">
                  <a:moveTo>
                    <a:pt x="15557081" y="1776162"/>
                  </a:moveTo>
                  <a:cubicBezTo>
                    <a:pt x="15557081" y="1776162"/>
                    <a:pt x="15320086" y="1766193"/>
                    <a:pt x="14957947" y="1779637"/>
                  </a:cubicBezTo>
                  <a:cubicBezTo>
                    <a:pt x="14595808" y="1793081"/>
                    <a:pt x="490924" y="1793081"/>
                    <a:pt x="490924" y="1793081"/>
                  </a:cubicBezTo>
                  <a:cubicBezTo>
                    <a:pt x="245502" y="1793081"/>
                    <a:pt x="32509" y="1695813"/>
                    <a:pt x="31032" y="1535699"/>
                  </a:cubicBezTo>
                  <a:cubicBezTo>
                    <a:pt x="31032" y="1535699"/>
                    <a:pt x="0" y="62024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5510533" y="0"/>
                    <a:pt x="15510533" y="0"/>
                  </a:cubicBezTo>
                  <a:cubicBezTo>
                    <a:pt x="15822434" y="0"/>
                    <a:pt x="16055863" y="101069"/>
                    <a:pt x="16048004" y="303616"/>
                  </a:cubicBezTo>
                  <a:cubicBezTo>
                    <a:pt x="16048004" y="303616"/>
                    <a:pt x="16046009" y="619145"/>
                    <a:pt x="16054765" y="836112"/>
                  </a:cubicBezTo>
                  <a:cubicBezTo>
                    <a:pt x="16063520" y="1129413"/>
                    <a:pt x="16016972" y="1462485"/>
                    <a:pt x="16016972" y="1462485"/>
                  </a:cubicBezTo>
                  <a:cubicBezTo>
                    <a:pt x="16014006" y="1642510"/>
                    <a:pt x="15802503" y="1776162"/>
                    <a:pt x="15557081" y="1776162"/>
                  </a:cubicBezTo>
                  <a:close/>
                </a:path>
              </a:pathLst>
            </a:custGeom>
            <a:solidFill>
              <a:srgbClr val="BEDAE8"/>
            </a:solidFill>
          </p:spPr>
          <p:txBody>
            <a:bodyPr/>
            <a:lstStyle/>
            <a:p>
              <a:endParaRPr lang="en-US"/>
            </a:p>
          </p:txBody>
        </p:sp>
      </p:grpSp>
      <p:grpSp>
        <p:nvGrpSpPr>
          <p:cNvPr id="10" name="Group 10"/>
          <p:cNvGrpSpPr/>
          <p:nvPr/>
        </p:nvGrpSpPr>
        <p:grpSpPr>
          <a:xfrm>
            <a:off x="2590285" y="2870541"/>
            <a:ext cx="13180215" cy="2518984"/>
            <a:chOff x="0" y="0"/>
            <a:chExt cx="16055861" cy="1793081"/>
          </a:xfrm>
        </p:grpSpPr>
        <p:sp>
          <p:nvSpPr>
            <p:cNvPr id="11" name="Freeform 11"/>
            <p:cNvSpPr/>
            <p:nvPr/>
          </p:nvSpPr>
          <p:spPr>
            <a:xfrm>
              <a:off x="-1" y="0"/>
              <a:ext cx="16063520" cy="1793081"/>
            </a:xfrm>
            <a:custGeom>
              <a:avLst/>
              <a:gdLst/>
              <a:ahLst/>
              <a:cxnLst/>
              <a:rect l="l" t="t" r="r" b="b"/>
              <a:pathLst>
                <a:path w="16063520" h="1793081">
                  <a:moveTo>
                    <a:pt x="15557081" y="1776162"/>
                  </a:moveTo>
                  <a:cubicBezTo>
                    <a:pt x="15557081" y="1776162"/>
                    <a:pt x="15320086" y="1766193"/>
                    <a:pt x="14957947" y="1779637"/>
                  </a:cubicBezTo>
                  <a:cubicBezTo>
                    <a:pt x="14595808" y="1793081"/>
                    <a:pt x="490924" y="1793081"/>
                    <a:pt x="490924" y="1793081"/>
                  </a:cubicBezTo>
                  <a:cubicBezTo>
                    <a:pt x="245502" y="1793081"/>
                    <a:pt x="32509" y="1695813"/>
                    <a:pt x="31032" y="1535699"/>
                  </a:cubicBezTo>
                  <a:cubicBezTo>
                    <a:pt x="31032" y="1535699"/>
                    <a:pt x="0" y="62024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5510533" y="0"/>
                    <a:pt x="15510533" y="0"/>
                  </a:cubicBezTo>
                  <a:cubicBezTo>
                    <a:pt x="15822434" y="0"/>
                    <a:pt x="16055863" y="101069"/>
                    <a:pt x="16048004" y="303616"/>
                  </a:cubicBezTo>
                  <a:cubicBezTo>
                    <a:pt x="16048004" y="303616"/>
                    <a:pt x="16046009" y="619145"/>
                    <a:pt x="16054765" y="836112"/>
                  </a:cubicBezTo>
                  <a:cubicBezTo>
                    <a:pt x="16063520" y="1129413"/>
                    <a:pt x="16016972" y="1462485"/>
                    <a:pt x="16016972" y="1462485"/>
                  </a:cubicBezTo>
                  <a:cubicBezTo>
                    <a:pt x="16014006" y="1642510"/>
                    <a:pt x="15802503" y="1776162"/>
                    <a:pt x="15557081" y="1776162"/>
                  </a:cubicBezTo>
                  <a:close/>
                </a:path>
              </a:pathLst>
            </a:custGeom>
            <a:solidFill>
              <a:srgbClr val="F1CC00">
                <a:alpha val="40000"/>
              </a:srgbClr>
            </a:solidFill>
          </p:spPr>
          <p:txBody>
            <a:bodyPr/>
            <a:lstStyle/>
            <a:p>
              <a:endParaRPr lang="en-US"/>
            </a:p>
          </p:txBody>
        </p:sp>
      </p:grpSp>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22478">
            <a:off x="16590383" y="8222249"/>
            <a:ext cx="2609943" cy="1210064"/>
          </a:xfrm>
          <a:prstGeom prst="rect">
            <a:avLst/>
          </a:prstGeom>
        </p:spPr>
      </p:pic>
      <p:pic>
        <p:nvPicPr>
          <p:cNvPr id="2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22772" flipH="1">
            <a:off x="10992245" y="-2044870"/>
            <a:ext cx="8320661" cy="4341872"/>
          </a:xfrm>
          <a:prstGeom prst="rect">
            <a:avLst/>
          </a:prstGeom>
        </p:spPr>
      </p:pic>
      <p:sp>
        <p:nvSpPr>
          <p:cNvPr id="26" name="TextBox 26"/>
          <p:cNvSpPr txBox="1"/>
          <p:nvPr/>
        </p:nvSpPr>
        <p:spPr>
          <a:xfrm>
            <a:off x="3429000" y="2989995"/>
            <a:ext cx="11887200" cy="2215991"/>
          </a:xfrm>
          <a:prstGeom prst="rect">
            <a:avLst/>
          </a:prstGeom>
        </p:spPr>
        <p:txBody>
          <a:bodyPr wrap="square" lIns="0" tIns="0" rIns="0" bIns="0" rtlCol="0" anchor="t">
            <a:spAutoFit/>
          </a:bodyPr>
          <a:lstStyle/>
          <a:p>
            <a:pPr algn="just">
              <a:lnSpc>
                <a:spcPct val="150000"/>
              </a:lnSpc>
            </a:pPr>
            <a:r>
              <a:rPr lang="en-US" sz="4800" dirty="0">
                <a:solidFill>
                  <a:srgbClr val="000000"/>
                </a:solidFill>
                <a:latin typeface="Arial" panose="020B0604020202020204" pitchFamily="34" charset="0"/>
                <a:cs typeface="Arial" panose="020B0604020202020204" pitchFamily="34" charset="0"/>
              </a:rPr>
              <a:t>I. TÌM HIỂU BÀI VĂN NGHỊ LUẬN VỀ MỘT VẤN ĐỀ TƯ TƯỞNG, ĐẠO LÍ</a:t>
            </a:r>
          </a:p>
        </p:txBody>
      </p:sp>
      <p:pic>
        <p:nvPicPr>
          <p:cNvPr id="28" name="Picture 2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1028700"/>
            <a:ext cx="2209588" cy="928027"/>
          </a:xfrm>
          <a:prstGeom prst="rect">
            <a:avLst/>
          </a:prstGeom>
        </p:spPr>
      </p:pic>
      <p:sp>
        <p:nvSpPr>
          <p:cNvPr id="29" name="TextBox 26"/>
          <p:cNvSpPr txBox="1"/>
          <p:nvPr/>
        </p:nvSpPr>
        <p:spPr>
          <a:xfrm>
            <a:off x="7048500" y="6884903"/>
            <a:ext cx="4648200" cy="1107996"/>
          </a:xfrm>
          <a:prstGeom prst="rect">
            <a:avLst/>
          </a:prstGeom>
        </p:spPr>
        <p:txBody>
          <a:bodyPr wrap="square" lIns="0" tIns="0" rIns="0" bIns="0" rtlCol="0" anchor="t">
            <a:spAutoFit/>
          </a:bodyPr>
          <a:lstStyle/>
          <a:p>
            <a:pPr algn="just">
              <a:lnSpc>
                <a:spcPct val="150000"/>
              </a:lnSpc>
            </a:pPr>
            <a:r>
              <a:rPr lang="en-US" sz="4800" dirty="0">
                <a:solidFill>
                  <a:srgbClr val="000000"/>
                </a:solidFill>
                <a:latin typeface="Arial" panose="020B0604020202020204" pitchFamily="34" charset="0"/>
                <a:cs typeface="Arial" panose="020B0604020202020204" pitchFamily="34" charset="0"/>
              </a:rPr>
              <a:t>II. LUYỆN TẬP</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EDAE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6515"/>
          <a:stretch>
            <a:fillRect/>
          </a:stretch>
        </p:blipFill>
        <p:spPr>
          <a:xfrm rot="605630" flipH="1">
            <a:off x="43500" y="8991377"/>
            <a:ext cx="6929862" cy="384490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92424">
            <a:off x="5611200" y="9714890"/>
            <a:ext cx="3515761" cy="114422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77821">
            <a:off x="-938615" y="4395347"/>
            <a:ext cx="2728959" cy="177630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95599">
            <a:off x="12329341" y="9543463"/>
            <a:ext cx="2416161" cy="52276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51261">
            <a:off x="317878" y="892208"/>
            <a:ext cx="1861450" cy="879958"/>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50130" flipH="1">
            <a:off x="11603820" y="-2192232"/>
            <a:ext cx="8320661" cy="434187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83783">
            <a:off x="16704446" y="3622279"/>
            <a:ext cx="1919814" cy="1298492"/>
          </a:xfrm>
          <a:prstGeom prst="rect">
            <a:avLst/>
          </a:prstGeom>
        </p:spPr>
      </p:pic>
      <p:grpSp>
        <p:nvGrpSpPr>
          <p:cNvPr id="11" name="Group 11"/>
          <p:cNvGrpSpPr/>
          <p:nvPr/>
        </p:nvGrpSpPr>
        <p:grpSpPr>
          <a:xfrm>
            <a:off x="1752600" y="3212339"/>
            <a:ext cx="15011399" cy="4142319"/>
            <a:chOff x="0" y="0"/>
            <a:chExt cx="5348958" cy="1777080"/>
          </a:xfrm>
        </p:grpSpPr>
        <p:sp>
          <p:nvSpPr>
            <p:cNvPr id="12" name="Freeform 12"/>
            <p:cNvSpPr/>
            <p:nvPr/>
          </p:nvSpPr>
          <p:spPr>
            <a:xfrm>
              <a:off x="-1" y="0"/>
              <a:ext cx="5356617" cy="1777080"/>
            </a:xfrm>
            <a:custGeom>
              <a:avLst/>
              <a:gdLst/>
              <a:ahLst/>
              <a:cxnLst/>
              <a:rect l="l" t="t" r="r" b="b"/>
              <a:pathLst>
                <a:path w="5356617" h="1777080">
                  <a:moveTo>
                    <a:pt x="4850178" y="1760162"/>
                  </a:moveTo>
                  <a:cubicBezTo>
                    <a:pt x="4850178" y="1760162"/>
                    <a:pt x="4613182" y="1750192"/>
                    <a:pt x="4251043" y="1763636"/>
                  </a:cubicBezTo>
                  <a:cubicBezTo>
                    <a:pt x="3888905"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803630" y="0"/>
                    <a:pt x="4803630" y="0"/>
                  </a:cubicBezTo>
                  <a:cubicBezTo>
                    <a:pt x="5115530" y="0"/>
                    <a:pt x="5348959" y="101069"/>
                    <a:pt x="5341101" y="303616"/>
                  </a:cubicBezTo>
                  <a:cubicBezTo>
                    <a:pt x="5341101" y="303616"/>
                    <a:pt x="5339106" y="607854"/>
                    <a:pt x="5347862" y="820111"/>
                  </a:cubicBezTo>
                  <a:cubicBezTo>
                    <a:pt x="5356617" y="1113413"/>
                    <a:pt x="5310069" y="1446484"/>
                    <a:pt x="5310069" y="1446484"/>
                  </a:cubicBezTo>
                  <a:cubicBezTo>
                    <a:pt x="5307104" y="1626509"/>
                    <a:pt x="5095600" y="1760162"/>
                    <a:pt x="4850178" y="1760162"/>
                  </a:cubicBezTo>
                  <a:close/>
                </a:path>
              </a:pathLst>
            </a:custGeom>
            <a:solidFill>
              <a:srgbClr val="FFFFFF"/>
            </a:solidFill>
          </p:spPr>
          <p:txBody>
            <a:bodyPr/>
            <a:lstStyle/>
            <a:p>
              <a:endParaRPr lang="en-US"/>
            </a:p>
          </p:txBody>
        </p:sp>
      </p:grpSp>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068" y="2235310"/>
            <a:ext cx="1954249" cy="2099291"/>
          </a:xfrm>
          <a:prstGeom prst="rect">
            <a:avLst/>
          </a:prstGeom>
        </p:spPr>
      </p:pic>
      <p:sp>
        <p:nvSpPr>
          <p:cNvPr id="17" name="TextBox 16"/>
          <p:cNvSpPr txBox="1"/>
          <p:nvPr/>
        </p:nvSpPr>
        <p:spPr>
          <a:xfrm>
            <a:off x="2179205" y="3693572"/>
            <a:ext cx="14179675" cy="3046988"/>
          </a:xfrm>
          <a:prstGeom prst="rect">
            <a:avLst/>
          </a:prstGeom>
          <a:noFill/>
        </p:spPr>
        <p:txBody>
          <a:bodyPr wrap="square" rtlCol="0">
            <a:spAutoFit/>
          </a:bodyPr>
          <a:lstStyle/>
          <a:p>
            <a:pPr algn="ctr">
              <a:lnSpc>
                <a:spcPct val="150000"/>
              </a:lnSpc>
            </a:pPr>
            <a:r>
              <a:rPr lang="en-US" sz="6400" b="1" dirty="0">
                <a:latin typeface="Arial" panose="020B0604020202020204" pitchFamily="34" charset="0"/>
                <a:cs typeface="Arial" panose="020B0604020202020204" pitchFamily="34" charset="0"/>
              </a:rPr>
              <a:t>I. TÌM HIỂU BÀI VĂN NGHỊ LUẬN VỀ MỘT VẤN ĐỀ TƯ TƯỞNG, ĐẠO LÍ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577166" y="2627368"/>
            <a:ext cx="1995012" cy="943097"/>
          </a:xfrm>
          <a:prstGeom prst="rect">
            <a:avLst/>
          </a:prstGeom>
        </p:spPr>
      </p:pic>
      <p:sp>
        <p:nvSpPr>
          <p:cNvPr id="3" name="TextBox 2"/>
          <p:cNvSpPr txBox="1"/>
          <p:nvPr/>
        </p:nvSpPr>
        <p:spPr>
          <a:xfrm>
            <a:off x="1447800" y="266700"/>
            <a:ext cx="15392400" cy="2677656"/>
          </a:xfrm>
          <a:prstGeom prst="rect">
            <a:avLst/>
          </a:prstGeom>
          <a:noFill/>
        </p:spPr>
        <p:txBody>
          <a:bodyPr wrap="square" rtlCol="0">
            <a:spAutoFit/>
          </a:bodyPr>
          <a:lstStyle/>
          <a:p>
            <a:pPr>
              <a:lnSpc>
                <a:spcPct val="150000"/>
              </a:lnSpc>
            </a:pPr>
            <a:r>
              <a:rPr lang="en-US" sz="5600" b="1" i="1" dirty="0">
                <a:latin typeface="Arial" panose="020B0604020202020204" pitchFamily="34" charset="0"/>
                <a:cs typeface="Arial" panose="020B0604020202020204" pitchFamily="34" charset="0"/>
              </a:rPr>
              <a:t>I. </a:t>
            </a:r>
            <a:r>
              <a:rPr lang="en-US" sz="5600" b="1" i="1" dirty="0" err="1">
                <a:latin typeface="Arial" panose="020B0604020202020204" pitchFamily="34" charset="0"/>
                <a:cs typeface="Arial" panose="020B0604020202020204" pitchFamily="34" charset="0"/>
              </a:rPr>
              <a:t>Tìm</a:t>
            </a:r>
            <a:r>
              <a:rPr lang="en-US" sz="5600" b="1" i="1" dirty="0">
                <a:latin typeface="Arial" panose="020B0604020202020204" pitchFamily="34" charset="0"/>
                <a:cs typeface="Arial" panose="020B0604020202020204" pitchFamily="34" charset="0"/>
              </a:rPr>
              <a:t> hiểu bài văn </a:t>
            </a:r>
            <a:r>
              <a:rPr lang="en-US" sz="5600" b="1" i="1" dirty="0" err="1">
                <a:latin typeface="Arial" panose="020B0604020202020204" pitchFamily="34" charset="0"/>
                <a:cs typeface="Arial" panose="020B0604020202020204" pitchFamily="34" charset="0"/>
              </a:rPr>
              <a:t>nghị</a:t>
            </a:r>
            <a:r>
              <a:rPr lang="en-US" sz="5600" b="1" i="1" dirty="0">
                <a:latin typeface="Arial" panose="020B0604020202020204" pitchFamily="34" charset="0"/>
                <a:cs typeface="Arial" panose="020B0604020202020204" pitchFamily="34" charset="0"/>
              </a:rPr>
              <a:t> </a:t>
            </a:r>
            <a:r>
              <a:rPr lang="en-US" sz="5600" b="1" i="1" dirty="0" err="1">
                <a:latin typeface="Arial" panose="020B0604020202020204" pitchFamily="34" charset="0"/>
                <a:cs typeface="Arial" panose="020B0604020202020204" pitchFamily="34" charset="0"/>
              </a:rPr>
              <a:t>luận</a:t>
            </a:r>
            <a:r>
              <a:rPr lang="en-US" sz="5600" b="1" i="1" dirty="0">
                <a:latin typeface="Arial" panose="020B0604020202020204" pitchFamily="34" charset="0"/>
                <a:cs typeface="Arial" panose="020B0604020202020204" pitchFamily="34" charset="0"/>
              </a:rPr>
              <a:t> về một vấn </a:t>
            </a:r>
            <a:r>
              <a:rPr lang="en-US" sz="5600" b="1" i="1" dirty="0" err="1">
                <a:latin typeface="Arial" panose="020B0604020202020204" pitchFamily="34" charset="0"/>
                <a:cs typeface="Arial" panose="020B0604020202020204" pitchFamily="34" charset="0"/>
              </a:rPr>
              <a:t>đề</a:t>
            </a:r>
            <a:r>
              <a:rPr lang="en-US" sz="5600" b="1" i="1" dirty="0">
                <a:latin typeface="Arial" panose="020B0604020202020204" pitchFamily="34" charset="0"/>
                <a:cs typeface="Arial" panose="020B0604020202020204" pitchFamily="34" charset="0"/>
              </a:rPr>
              <a:t> tư tưởng, </a:t>
            </a:r>
            <a:r>
              <a:rPr lang="en-US" sz="5600" b="1" i="1" dirty="0" err="1">
                <a:latin typeface="Arial" panose="020B0604020202020204" pitchFamily="34" charset="0"/>
                <a:cs typeface="Arial" panose="020B0604020202020204" pitchFamily="34" charset="0"/>
              </a:rPr>
              <a:t>đạo</a:t>
            </a:r>
            <a:r>
              <a:rPr lang="en-US" sz="5600" b="1" i="1" dirty="0">
                <a:latin typeface="Arial" panose="020B0604020202020204" pitchFamily="34" charset="0"/>
                <a:cs typeface="Arial" panose="020B0604020202020204" pitchFamily="34" charset="0"/>
              </a:rPr>
              <a:t> </a:t>
            </a:r>
            <a:r>
              <a:rPr lang="en-US" sz="5600" b="1" i="1" dirty="0" err="1">
                <a:latin typeface="Arial" panose="020B0604020202020204" pitchFamily="34" charset="0"/>
                <a:cs typeface="Arial" panose="020B0604020202020204" pitchFamily="34" charset="0"/>
              </a:rPr>
              <a:t>lí</a:t>
            </a:r>
            <a:endParaRPr lang="en-US" sz="5600" b="1" i="1" dirty="0">
              <a:latin typeface="Arial" panose="020B0604020202020204" pitchFamily="34" charset="0"/>
              <a:cs typeface="Arial" panose="020B0604020202020204" pitchFamily="34" charset="0"/>
            </a:endParaRPr>
          </a:p>
        </p:txBody>
      </p:sp>
      <p:sp>
        <p:nvSpPr>
          <p:cNvPr id="4" name="TextBox 3"/>
          <p:cNvSpPr txBox="1"/>
          <p:nvPr/>
        </p:nvSpPr>
        <p:spPr>
          <a:xfrm>
            <a:off x="1447800" y="3106378"/>
            <a:ext cx="10426700"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Ví</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dụ</a:t>
            </a: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Văn bản </a:t>
            </a:r>
            <a:r>
              <a:rPr lang="en-US" sz="4500" i="1" dirty="0">
                <a:latin typeface="Arial" panose="020B0604020202020204" pitchFamily="34" charset="0"/>
                <a:cs typeface="Arial" panose="020B0604020202020204" pitchFamily="34" charset="0"/>
              </a:rPr>
              <a:t>“Tri </a:t>
            </a:r>
            <a:r>
              <a:rPr lang="en-US" sz="4500" i="1" dirty="0" err="1">
                <a:latin typeface="Arial" panose="020B0604020202020204" pitchFamily="34" charset="0"/>
                <a:cs typeface="Arial" panose="020B0604020202020204" pitchFamily="34" charset="0"/>
              </a:rPr>
              <a:t>thức</a:t>
            </a:r>
            <a:r>
              <a:rPr lang="en-US" sz="4500" i="1" dirty="0">
                <a:latin typeface="Arial" panose="020B0604020202020204" pitchFamily="34" charset="0"/>
                <a:cs typeface="Arial" panose="020B0604020202020204" pitchFamily="34" charset="0"/>
              </a:rPr>
              <a:t> là </a:t>
            </a:r>
            <a:r>
              <a:rPr lang="en-US" sz="4500" i="1" dirty="0" err="1">
                <a:latin typeface="Arial" panose="020B0604020202020204" pitchFamily="34" charset="0"/>
                <a:cs typeface="Arial" panose="020B0604020202020204" pitchFamily="34" charset="0"/>
              </a:rPr>
              <a:t>sức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mạnh</a:t>
            </a:r>
            <a:r>
              <a:rPr lang="en-US" sz="4500" i="1" dirty="0">
                <a:latin typeface="Arial" panose="020B0604020202020204" pitchFamily="34" charset="0"/>
                <a:cs typeface="Arial" panose="020B0604020202020204" pitchFamily="34" charset="0"/>
              </a:rPr>
              <a:t>”</a:t>
            </a:r>
          </a:p>
        </p:txBody>
      </p:sp>
      <p:sp>
        <p:nvSpPr>
          <p:cNvPr id="5" name="TextBox 4"/>
          <p:cNvSpPr txBox="1"/>
          <p:nvPr/>
        </p:nvSpPr>
        <p:spPr>
          <a:xfrm>
            <a:off x="6567813" y="4348539"/>
            <a:ext cx="5152373" cy="738664"/>
          </a:xfrm>
          <a:prstGeom prst="rect">
            <a:avLst/>
          </a:prstGeom>
          <a:noFill/>
        </p:spPr>
        <p:txBody>
          <a:bodyPr wrap="none" rtlCol="0">
            <a:spAutoFit/>
          </a:bodyPr>
          <a:lstStyle/>
          <a:p>
            <a:r>
              <a:rPr lang="en-US" sz="4200" b="1" dirty="0">
                <a:solidFill>
                  <a:srgbClr val="FF0000"/>
                </a:solidFill>
                <a:latin typeface="Arial" panose="020B0604020202020204" pitchFamily="34" charset="0"/>
                <a:cs typeface="Arial" panose="020B0604020202020204" pitchFamily="34" charset="0"/>
              </a:rPr>
              <a:t>THẢO LUẬN NHÓM</a:t>
            </a:r>
          </a:p>
        </p:txBody>
      </p:sp>
      <p:sp>
        <p:nvSpPr>
          <p:cNvPr id="6" name="Rectangle 5"/>
          <p:cNvSpPr/>
          <p:nvPr/>
        </p:nvSpPr>
        <p:spPr>
          <a:xfrm>
            <a:off x="1676400" y="5250981"/>
            <a:ext cx="15392400" cy="3154710"/>
          </a:xfrm>
          <a:prstGeom prst="rect">
            <a:avLst/>
          </a:prstGeom>
        </p:spPr>
        <p:txBody>
          <a:bodyPr wrap="square">
            <a:spAutoFit/>
          </a:bodyPr>
          <a:lstStyle/>
          <a:p>
            <a:pPr marL="742950" indent="-742950">
              <a:lnSpc>
                <a:spcPct val="150000"/>
              </a:lnSpc>
              <a:spcBef>
                <a:spcPts val="600"/>
              </a:spcBef>
              <a:spcAft>
                <a:spcPts val="600"/>
              </a:spcAft>
              <a:buAutoNum type="alphaLcPeriod"/>
            </a:pPr>
            <a:r>
              <a:rPr lang="pt-BR" sz="4200" dirty="0">
                <a:latin typeface="Arial" panose="020B0604020202020204" pitchFamily="34" charset="0"/>
                <a:ea typeface="Times New Roman" panose="02020603050405020304" pitchFamily="18" charset="0"/>
                <a:cs typeface="Arial" panose="020B0604020202020204" pitchFamily="34" charset="0"/>
              </a:rPr>
              <a:t>Cho biết văn bản trên bàn về vấn đề gì?</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742950" indent="-742950">
              <a:lnSpc>
                <a:spcPct val="150000"/>
              </a:lnSpc>
              <a:spcBef>
                <a:spcPts val="600"/>
              </a:spcBef>
              <a:spcAft>
                <a:spcPts val="600"/>
              </a:spcAft>
              <a:buAutoNum type="alphaLcPeriod"/>
            </a:pPr>
            <a:r>
              <a:rPr lang="pt-BR" sz="4200" dirty="0">
                <a:latin typeface="Arial" panose="020B0604020202020204" pitchFamily="34" charset="0"/>
                <a:ea typeface="Times New Roman" panose="02020603050405020304" pitchFamily="18" charset="0"/>
                <a:cs typeface="Arial" panose="020B0604020202020204" pitchFamily="34" charset="0"/>
              </a:rPr>
              <a:t>Văn bản trên chia làm mấy phần, chỉ ra nội dung từng phần và mối quan hệ của chúng với nhau.</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577166" y="2627368"/>
            <a:ext cx="1995012" cy="943097"/>
          </a:xfrm>
          <a:prstGeom prst="rect">
            <a:avLst/>
          </a:prstGeom>
        </p:spPr>
      </p:pic>
      <p:sp>
        <p:nvSpPr>
          <p:cNvPr id="4" name="TextBox 3"/>
          <p:cNvSpPr txBox="1"/>
          <p:nvPr/>
        </p:nvSpPr>
        <p:spPr>
          <a:xfrm>
            <a:off x="1143000" y="268699"/>
            <a:ext cx="10426700"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Ví</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dụ</a:t>
            </a: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Văn bản </a:t>
            </a:r>
            <a:r>
              <a:rPr lang="en-US" sz="4500" i="1" dirty="0">
                <a:latin typeface="Arial" panose="020B0604020202020204" pitchFamily="34" charset="0"/>
                <a:cs typeface="Arial" panose="020B0604020202020204" pitchFamily="34" charset="0"/>
              </a:rPr>
              <a:t>“Tri </a:t>
            </a:r>
            <a:r>
              <a:rPr lang="en-US" sz="4500" i="1" dirty="0" err="1">
                <a:latin typeface="Arial" panose="020B0604020202020204" pitchFamily="34" charset="0"/>
                <a:cs typeface="Arial" panose="020B0604020202020204" pitchFamily="34" charset="0"/>
              </a:rPr>
              <a:t>thức</a:t>
            </a:r>
            <a:r>
              <a:rPr lang="en-US" sz="4500" i="1" dirty="0">
                <a:latin typeface="Arial" panose="020B0604020202020204" pitchFamily="34" charset="0"/>
                <a:cs typeface="Arial" panose="020B0604020202020204" pitchFamily="34" charset="0"/>
              </a:rPr>
              <a:t> là </a:t>
            </a:r>
            <a:r>
              <a:rPr lang="en-US" sz="4500" i="1" dirty="0" err="1">
                <a:latin typeface="Arial" panose="020B0604020202020204" pitchFamily="34" charset="0"/>
                <a:cs typeface="Arial" panose="020B0604020202020204" pitchFamily="34" charset="0"/>
              </a:rPr>
              <a:t>sức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mạnh</a:t>
            </a:r>
            <a:r>
              <a:rPr lang="en-US" sz="4500" i="1" dirty="0">
                <a:latin typeface="Arial" panose="020B0604020202020204" pitchFamily="34" charset="0"/>
                <a:cs typeface="Arial" panose="020B0604020202020204" pitchFamily="34" charset="0"/>
              </a:rPr>
              <a:t>”</a:t>
            </a:r>
          </a:p>
        </p:txBody>
      </p:sp>
      <p:sp>
        <p:nvSpPr>
          <p:cNvPr id="7" name="Rectangle 6"/>
          <p:cNvSpPr/>
          <p:nvPr/>
        </p:nvSpPr>
        <p:spPr>
          <a:xfrm>
            <a:off x="1752600" y="1066800"/>
            <a:ext cx="14987371" cy="3154710"/>
          </a:xfrm>
          <a:prstGeom prst="rect">
            <a:avLst/>
          </a:prstGeom>
        </p:spPr>
        <p:txBody>
          <a:bodyPr wrap="square">
            <a:spAutoFit/>
          </a:bodyPr>
          <a:lstStyle/>
          <a:p>
            <a:pPr marL="742950" indent="-742950">
              <a:lnSpc>
                <a:spcPct val="150000"/>
              </a:lnSpc>
              <a:spcBef>
                <a:spcPts val="600"/>
              </a:spcBef>
              <a:spcAft>
                <a:spcPts val="600"/>
              </a:spcAft>
              <a:buAutoNum type="alphaLcPeriod"/>
            </a:pPr>
            <a:r>
              <a:rPr lang="fr-FR" sz="4200" dirty="0" err="1">
                <a:latin typeface="Arial" panose="020B0604020202020204" pitchFamily="34" charset="0"/>
                <a:ea typeface="Times New Roman" panose="02020603050405020304" pitchFamily="18" charset="0"/>
                <a:cs typeface="Arial" panose="020B0604020202020204" pitchFamily="34" charset="0"/>
              </a:rPr>
              <a:t>Văn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bản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bàn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vấn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vai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trò</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tri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và</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người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trí</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thức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trong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đời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sống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xã</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hội</a:t>
            </a:r>
            <a:r>
              <a:rPr lang="fr-FR" sz="4200" dirty="0">
                <a:latin typeface="Arial" panose="020B0604020202020204" pitchFamily="34" charset="0"/>
                <a:ea typeface="Times New Roman" panose="02020603050405020304" pitchFamily="18" charset="0"/>
                <a:cs typeface="Arial" panose="020B0604020202020204" pitchFamily="34" charset="0"/>
              </a:rPr>
              <a:t>.</a:t>
            </a:r>
          </a:p>
          <a:p>
            <a:pPr marL="742950" indent="-742950">
              <a:lnSpc>
                <a:spcPct val="150000"/>
              </a:lnSpc>
              <a:spcBef>
                <a:spcPts val="600"/>
              </a:spcBef>
              <a:spcAft>
                <a:spcPts val="600"/>
              </a:spcAft>
              <a:buAutoNum type="alphaLcPeriod"/>
            </a:pPr>
            <a:r>
              <a:rPr lang="fr-FR" sz="4200" b="1" dirty="0">
                <a:latin typeface="Arial" panose="020B0604020202020204" pitchFamily="34" charset="0"/>
                <a:ea typeface="Times New Roman" panose="02020603050405020304" pitchFamily="18" charset="0"/>
                <a:cs typeface="Arial" panose="020B0604020202020204" pitchFamily="34" charset="0"/>
              </a:rPr>
              <a:t>Chia </a:t>
            </a:r>
            <a:r>
              <a:rPr lang="fr-FR" sz="4200" b="1" dirty="0" err="1">
                <a:latin typeface="Arial" panose="020B0604020202020204" pitchFamily="34" charset="0"/>
                <a:ea typeface="Times New Roman" panose="02020603050405020304" pitchFamily="18" charset="0"/>
                <a:cs typeface="Arial" panose="020B0604020202020204" pitchFamily="34" charset="0"/>
              </a:rPr>
              <a:t>làm</a:t>
            </a:r>
            <a:r>
              <a:rPr lang="fr-FR" sz="4200" b="1" dirty="0">
                <a:latin typeface="Arial" panose="020B0604020202020204" pitchFamily="34" charset="0"/>
                <a:ea typeface="Times New Roman" panose="02020603050405020304" pitchFamily="18" charset="0"/>
                <a:cs typeface="Arial" panose="020B0604020202020204" pitchFamily="34" charset="0"/>
              </a:rPr>
              <a:t> 3 </a:t>
            </a:r>
            <a:r>
              <a:rPr lang="fr-FR" sz="4200" b="1" dirty="0" err="1">
                <a:latin typeface="Arial" panose="020B0604020202020204" pitchFamily="34" charset="0"/>
                <a:ea typeface="Times New Roman" panose="02020603050405020304" pitchFamily="18" charset="0"/>
                <a:cs typeface="Arial" panose="020B0604020202020204" pitchFamily="34" charset="0"/>
              </a:rPr>
              <a:t>phần</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p:cNvSpPr/>
          <p:nvPr/>
        </p:nvSpPr>
        <p:spPr>
          <a:xfrm>
            <a:off x="1752600" y="4848035"/>
            <a:ext cx="2133600" cy="3962400"/>
          </a:xfrm>
          <a:prstGeom prst="round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a:solidFill>
                  <a:srgbClr val="FF0000"/>
                </a:solidFill>
                <a:latin typeface="Arial" panose="020B0604020202020204" pitchFamily="34" charset="0"/>
                <a:cs typeface="Arial" panose="020B0604020202020204" pitchFamily="34" charset="0"/>
              </a:rPr>
              <a:t>3 PHẦN</a:t>
            </a:r>
          </a:p>
        </p:txBody>
      </p:sp>
      <p:sp>
        <p:nvSpPr>
          <p:cNvPr id="9" name="Rectangle 8"/>
          <p:cNvSpPr/>
          <p:nvPr/>
        </p:nvSpPr>
        <p:spPr>
          <a:xfrm>
            <a:off x="4757193" y="4618559"/>
            <a:ext cx="12784727" cy="830997"/>
          </a:xfrm>
          <a:prstGeom prst="rect">
            <a:avLst/>
          </a:prstGeom>
          <a:solidFill>
            <a:schemeClr val="accent6">
              <a:lumMod val="40000"/>
              <a:lumOff val="60000"/>
            </a:schemeClr>
          </a:solidFill>
        </p:spPr>
        <p:txBody>
          <a:bodyPr wrap="square">
            <a:spAutoFit/>
          </a:bodyPr>
          <a:lstStyle/>
          <a:p>
            <a:pPr>
              <a:lnSpc>
                <a:spcPct val="150000"/>
              </a:lnSpc>
            </a:pPr>
            <a:r>
              <a:rPr lang="it-IT" sz="3200" b="1" dirty="0">
                <a:latin typeface="Arial" panose="020B0604020202020204" pitchFamily="34" charset="0"/>
                <a:ea typeface="Times New Roman" panose="02020603050405020304" pitchFamily="18" charset="0"/>
                <a:cs typeface="Arial" panose="020B0604020202020204" pitchFamily="34" charset="0"/>
              </a:rPr>
              <a:t>Phần mở bài (đoạn 1): </a:t>
            </a:r>
            <a:r>
              <a:rPr lang="it-IT" sz="3200" dirty="0">
                <a:latin typeface="Arial" panose="020B0604020202020204" pitchFamily="34" charset="0"/>
                <a:ea typeface="Times New Roman" panose="02020603050405020304" pitchFamily="18" charset="0"/>
                <a:cs typeface="Arial" panose="020B0604020202020204" pitchFamily="34" charset="0"/>
              </a:rPr>
              <a:t>đặt vấn đề tri thức là sức mạnh </a:t>
            </a:r>
            <a:endParaRPr lang="en-US" sz="3200" dirty="0">
              <a:latin typeface="Arial" panose="020B0604020202020204" pitchFamily="34" charset="0"/>
              <a:cs typeface="Arial" panose="020B0604020202020204" pitchFamily="34" charset="0"/>
            </a:endParaRPr>
          </a:p>
        </p:txBody>
      </p:sp>
      <p:sp>
        <p:nvSpPr>
          <p:cNvPr id="11" name="Rectangle 10"/>
          <p:cNvSpPr/>
          <p:nvPr/>
        </p:nvSpPr>
        <p:spPr>
          <a:xfrm>
            <a:off x="4713974" y="6044405"/>
            <a:ext cx="12817709" cy="1569660"/>
          </a:xfrm>
          <a:prstGeom prst="rect">
            <a:avLst/>
          </a:prstGeom>
          <a:solidFill>
            <a:schemeClr val="accent6">
              <a:lumMod val="40000"/>
              <a:lumOff val="60000"/>
            </a:schemeClr>
          </a:solidFill>
        </p:spPr>
        <p:txBody>
          <a:bodyPr wrap="square">
            <a:spAutoFit/>
          </a:bodyPr>
          <a:lstStyle/>
          <a:p>
            <a:pPr algn="just">
              <a:lnSpc>
                <a:spcPct val="150000"/>
              </a:lnSpc>
            </a:pPr>
            <a:r>
              <a:rPr lang="it-IT" sz="3200" b="1" dirty="0">
                <a:latin typeface="Arial" panose="020B0604020202020204" pitchFamily="34" charset="0"/>
                <a:ea typeface="Times New Roman" panose="02020603050405020304" pitchFamily="18" charset="0"/>
                <a:cs typeface="Arial" panose="020B0604020202020204" pitchFamily="34" charset="0"/>
              </a:rPr>
              <a:t>Phần thân bài (đoạn văn 2,3): </a:t>
            </a:r>
            <a:r>
              <a:rPr lang="it-IT" sz="3200" dirty="0">
                <a:latin typeface="Arial" panose="020B0604020202020204" pitchFamily="34" charset="0"/>
                <a:ea typeface="Times New Roman" panose="02020603050405020304" pitchFamily="18" charset="0"/>
                <a:cs typeface="Arial" panose="020B0604020202020204" pitchFamily="34" charset="0"/>
              </a:rPr>
              <a:t>Chứng minh tri thức đúng là sức mạnh trong công việc và khẳng định tri thức là sức mạnh cách mạng.</a:t>
            </a:r>
            <a:endParaRPr lang="en-US" sz="3200" dirty="0">
              <a:latin typeface="Arial" panose="020B0604020202020204" pitchFamily="34" charset="0"/>
              <a:cs typeface="Arial" panose="020B0604020202020204" pitchFamily="34" charset="0"/>
            </a:endParaRPr>
          </a:p>
        </p:txBody>
      </p:sp>
      <p:sp>
        <p:nvSpPr>
          <p:cNvPr id="12" name="Rectangle 11"/>
          <p:cNvSpPr/>
          <p:nvPr/>
        </p:nvSpPr>
        <p:spPr>
          <a:xfrm>
            <a:off x="4713975" y="8208915"/>
            <a:ext cx="12817709" cy="1569660"/>
          </a:xfrm>
          <a:prstGeom prst="rect">
            <a:avLst/>
          </a:prstGeom>
          <a:solidFill>
            <a:schemeClr val="accent6">
              <a:lumMod val="40000"/>
              <a:lumOff val="60000"/>
            </a:schemeClr>
          </a:solidFill>
        </p:spPr>
        <p:txBody>
          <a:bodyPr wrap="square">
            <a:spAutoFit/>
          </a:bodyPr>
          <a:lstStyle/>
          <a:p>
            <a:pPr algn="just">
              <a:lnSpc>
                <a:spcPct val="150000"/>
              </a:lnSpc>
            </a:pPr>
            <a:r>
              <a:rPr lang="vi-VN" sz="3200" b="1" dirty="0">
                <a:ea typeface="Times New Roman" panose="02020603050405020304" pitchFamily="18" charset="0"/>
                <a:cs typeface="Arial" panose="020B0604020202020204" pitchFamily="34" charset="0"/>
              </a:rPr>
              <a:t>Phần kết bài (đoạn còn lại): </a:t>
            </a:r>
            <a:r>
              <a:rPr lang="vi-VN" sz="3200" dirty="0">
                <a:ea typeface="Times New Roman" panose="02020603050405020304" pitchFamily="18" charset="0"/>
                <a:cs typeface="Arial" panose="020B0604020202020204" pitchFamily="34" charset="0"/>
              </a:rPr>
              <a:t>Phê phán những người không biết quý trọng tri và sử dụng tri thức không đúng mục đích.</a:t>
            </a:r>
            <a:endParaRPr lang="en-US" sz="3200" dirty="0">
              <a:latin typeface="Arial" panose="020B0604020202020204" pitchFamily="34" charset="0"/>
              <a:cs typeface="Arial" panose="020B0604020202020204" pitchFamily="34" charset="0"/>
            </a:endParaRPr>
          </a:p>
        </p:txBody>
      </p:sp>
      <p:cxnSp>
        <p:nvCxnSpPr>
          <p:cNvPr id="13" name="Straight Arrow Connector 12"/>
          <p:cNvCxnSpPr>
            <a:stCxn id="8" idx="3"/>
            <a:endCxn id="9" idx="1"/>
          </p:cNvCxnSpPr>
          <p:nvPr/>
        </p:nvCxnSpPr>
        <p:spPr>
          <a:xfrm flipV="1">
            <a:off x="3886200" y="5034058"/>
            <a:ext cx="870993" cy="17951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8" idx="3"/>
            <a:endCxn id="11" idx="1"/>
          </p:cNvCxnSpPr>
          <p:nvPr/>
        </p:nvCxnSpPr>
        <p:spPr>
          <a:xfrm>
            <a:off x="3886200" y="6829235"/>
            <a:ext cx="8277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8" idx="3"/>
            <a:endCxn id="12" idx="1"/>
          </p:cNvCxnSpPr>
          <p:nvPr/>
        </p:nvCxnSpPr>
        <p:spPr>
          <a:xfrm>
            <a:off x="3886200" y="6829235"/>
            <a:ext cx="827775" cy="2164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9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577166" y="2627368"/>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Ví</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dụ</a:t>
            </a: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Văn bản </a:t>
            </a:r>
            <a:r>
              <a:rPr lang="en-US" sz="4500" i="1" dirty="0">
                <a:latin typeface="Arial" panose="020B0604020202020204" pitchFamily="34" charset="0"/>
                <a:cs typeface="Arial" panose="020B0604020202020204" pitchFamily="34" charset="0"/>
              </a:rPr>
              <a:t>“Tri </a:t>
            </a:r>
            <a:r>
              <a:rPr lang="en-US" sz="4500" i="1" dirty="0" err="1">
                <a:latin typeface="Arial" panose="020B0604020202020204" pitchFamily="34" charset="0"/>
                <a:cs typeface="Arial" panose="020B0604020202020204" pitchFamily="34" charset="0"/>
              </a:rPr>
              <a:t>thức</a:t>
            </a:r>
            <a:r>
              <a:rPr lang="en-US" sz="4500" i="1" dirty="0">
                <a:latin typeface="Arial" panose="020B0604020202020204" pitchFamily="34" charset="0"/>
                <a:cs typeface="Arial" panose="020B0604020202020204" pitchFamily="34" charset="0"/>
              </a:rPr>
              <a:t> là </a:t>
            </a:r>
            <a:r>
              <a:rPr lang="en-US" sz="4500" i="1" dirty="0" err="1">
                <a:latin typeface="Arial" panose="020B0604020202020204" pitchFamily="34" charset="0"/>
                <a:cs typeface="Arial" panose="020B0604020202020204" pitchFamily="34" charset="0"/>
              </a:rPr>
              <a:t>sức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mạnh</a:t>
            </a:r>
            <a:r>
              <a:rPr lang="en-US" sz="4500" i="1" dirty="0">
                <a:latin typeface="Arial" panose="020B0604020202020204" pitchFamily="34" charset="0"/>
                <a:cs typeface="Arial" panose="020B0604020202020204" pitchFamily="34" charset="0"/>
              </a:rPr>
              <a:t>”</a:t>
            </a:r>
          </a:p>
        </p:txBody>
      </p:sp>
      <p:sp>
        <p:nvSpPr>
          <p:cNvPr id="7" name="Rectangle 6"/>
          <p:cNvSpPr/>
          <p:nvPr/>
        </p:nvSpPr>
        <p:spPr>
          <a:xfrm>
            <a:off x="1487673" y="1591207"/>
            <a:ext cx="14987371" cy="942053"/>
          </a:xfrm>
          <a:prstGeom prst="rect">
            <a:avLst/>
          </a:prstGeom>
        </p:spPr>
        <p:txBody>
          <a:bodyPr wrap="square">
            <a:spAutoFit/>
          </a:bodyPr>
          <a:lstStyle/>
          <a:p>
            <a:pPr>
              <a:lnSpc>
                <a:spcPct val="150000"/>
              </a:lnSpc>
              <a:spcBef>
                <a:spcPts val="600"/>
              </a:spcBef>
              <a:spcAft>
                <a:spcPts val="600"/>
              </a:spcAft>
            </a:pPr>
            <a:r>
              <a:rPr lang="fr-FR" sz="4200" b="1" dirty="0">
                <a:latin typeface="Arial" panose="020B0604020202020204" pitchFamily="34" charset="0"/>
                <a:ea typeface="Times New Roman" panose="02020603050405020304" pitchFamily="18" charset="0"/>
                <a:cs typeface="Arial" panose="020B0604020202020204" pitchFamily="34" charset="0"/>
              </a:rPr>
              <a:t>b. </a:t>
            </a:r>
            <a:r>
              <a:rPr lang="fr-FR" sz="4200" b="1" dirty="0" err="1">
                <a:latin typeface="Arial" panose="020B0604020202020204" pitchFamily="34" charset="0"/>
                <a:ea typeface="Times New Roman" panose="02020603050405020304" pitchFamily="18" charset="0"/>
                <a:cs typeface="Arial" panose="020B0604020202020204" pitchFamily="34" charset="0"/>
              </a:rPr>
              <a:t>Mối</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quan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hệ</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giữa</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các</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thành</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phần</a:t>
            </a:r>
            <a:r>
              <a:rPr lang="fr-FR" sz="4200" b="1" dirty="0">
                <a:latin typeface="Arial" panose="020B0604020202020204" pitchFamily="34" charset="0"/>
                <a:ea typeface="Times New Roman" panose="02020603050405020304" pitchFamily="18" charset="0"/>
                <a:cs typeface="Arial" panose="020B0604020202020204" pitchFamily="34" charset="0"/>
              </a:rPr>
              <a:t> là </a:t>
            </a:r>
            <a:r>
              <a:rPr lang="fr-FR" sz="4200" b="1" dirty="0" err="1">
                <a:latin typeface="Arial" panose="020B0604020202020204" pitchFamily="34" charset="0"/>
                <a:ea typeface="Times New Roman" panose="02020603050405020304" pitchFamily="18" charset="0"/>
                <a:cs typeface="Arial" panose="020B0604020202020204" pitchFamily="34" charset="0"/>
              </a:rPr>
              <a:t>chặt</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chẽ</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cụ</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thể</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1828800" y="2505395"/>
            <a:ext cx="11353800" cy="3970318"/>
          </a:xfrm>
          <a:prstGeom prst="rect">
            <a:avLst/>
          </a:prstGeom>
        </p:spPr>
        <p:txBody>
          <a:bodyPr wrap="square">
            <a:spAutoFit/>
          </a:bodyPr>
          <a:lstStyle/>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mở bài: </a:t>
            </a:r>
            <a:r>
              <a:rPr lang="en-US" sz="4200" dirty="0" err="1">
                <a:latin typeface="Arial" panose="020B0604020202020204" pitchFamily="34" charset="0"/>
                <a:cs typeface="Arial" panose="020B0604020202020204" pitchFamily="34" charset="0"/>
              </a:rPr>
              <a:t>nêu</a:t>
            </a:r>
            <a:r>
              <a:rPr lang="en-US" sz="4200" dirty="0">
                <a:latin typeface="Arial" panose="020B0604020202020204" pitchFamily="34" charset="0"/>
                <a:cs typeface="Arial" panose="020B0604020202020204" pitchFamily="34" charset="0"/>
              </a:rPr>
              <a:t> vấn </a:t>
            </a:r>
            <a:r>
              <a:rPr lang="en-US" sz="4200" dirty="0" err="1">
                <a:latin typeface="Arial" panose="020B0604020202020204" pitchFamily="34" charset="0"/>
                <a:cs typeface="Arial" panose="020B0604020202020204" pitchFamily="34" charset="0"/>
              </a:rPr>
              <a:t>đề</a:t>
            </a:r>
            <a:endParaRPr lang="en-US" sz="4200" dirty="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a:t>
            </a:r>
            <a:r>
              <a:rPr lang="en-US" sz="4200" b="1" dirty="0" err="1">
                <a:latin typeface="Arial" panose="020B0604020202020204" pitchFamily="34" charset="0"/>
                <a:cs typeface="Arial" panose="020B0604020202020204" pitchFamily="34" charset="0"/>
              </a:rPr>
              <a:t>thân</a:t>
            </a:r>
            <a:r>
              <a:rPr lang="en-US" sz="4200" b="1" dirty="0">
                <a:latin typeface="Arial" panose="020B0604020202020204" pitchFamily="34" charset="0"/>
                <a:cs typeface="Arial" panose="020B0604020202020204" pitchFamily="34" charset="0"/>
              </a:rPr>
              <a:t> bài: </a:t>
            </a:r>
            <a:r>
              <a:rPr lang="en-US" sz="4200" dirty="0" err="1">
                <a:latin typeface="Arial" panose="020B0604020202020204" pitchFamily="34" charset="0"/>
                <a:cs typeface="Arial" panose="020B0604020202020204" pitchFamily="34" charset="0"/>
              </a:rPr>
              <a:t>Lập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chứng</a:t>
            </a:r>
            <a:r>
              <a:rPr lang="en-US" sz="4200" dirty="0">
                <a:latin typeface="Arial" panose="020B0604020202020204" pitchFamily="34" charset="0"/>
                <a:cs typeface="Arial" panose="020B0604020202020204" pitchFamily="34" charset="0"/>
              </a:rPr>
              <a:t> minh vấn </a:t>
            </a:r>
            <a:r>
              <a:rPr lang="en-US" sz="4200" dirty="0" err="1">
                <a:latin typeface="Arial" panose="020B0604020202020204" pitchFamily="34" charset="0"/>
                <a:cs typeface="Arial" panose="020B0604020202020204" pitchFamily="34" charset="0"/>
              </a:rPr>
              <a:t>đề</a:t>
            </a:r>
            <a:endParaRPr lang="en-US" sz="4200" dirty="0">
              <a:latin typeface="Arial" panose="020B0604020202020204" pitchFamily="34" charset="0"/>
              <a:cs typeface="Arial" panose="020B0604020202020204" pitchFamily="34" charset="0"/>
            </a:endParaRPr>
          </a:p>
          <a:p>
            <a:pPr>
              <a:lnSpc>
                <a:spcPct val="200000"/>
              </a:lnSpc>
            </a:pPr>
            <a:r>
              <a:rPr lang="en-US" sz="4200"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Phần </a:t>
            </a:r>
            <a:r>
              <a:rPr lang="en-US" sz="4200" b="1" dirty="0" err="1">
                <a:latin typeface="Arial" panose="020B0604020202020204" pitchFamily="34" charset="0"/>
                <a:cs typeface="Arial" panose="020B0604020202020204" pitchFamily="34" charset="0"/>
              </a:rPr>
              <a:t>kết</a:t>
            </a:r>
            <a:r>
              <a:rPr lang="en-US" sz="4200" b="1" dirty="0">
                <a:latin typeface="Arial" panose="020B0604020202020204" pitchFamily="34" charset="0"/>
                <a:cs typeface="Arial" panose="020B0604020202020204" pitchFamily="34" charset="0"/>
              </a:rPr>
              <a:t> bài: </a:t>
            </a:r>
            <a:r>
              <a:rPr lang="en-US" sz="4200" dirty="0">
                <a:latin typeface="Arial" panose="020B0604020202020204" pitchFamily="34" charset="0"/>
                <a:cs typeface="Arial" panose="020B0604020202020204" pitchFamily="34" charset="0"/>
              </a:rPr>
              <a:t>Mở </a:t>
            </a:r>
            <a:r>
              <a:rPr lang="en-US" sz="4200" dirty="0" err="1">
                <a:latin typeface="Arial" panose="020B0604020202020204" pitchFamily="34" charset="0"/>
                <a:cs typeface="Arial" panose="020B0604020202020204" pitchFamily="34" charset="0"/>
              </a:rPr>
              <a:t>rọng</a:t>
            </a:r>
            <a:r>
              <a:rPr lang="en-US" sz="4200" dirty="0">
                <a:latin typeface="Arial" panose="020B0604020202020204" pitchFamily="34" charset="0"/>
                <a:cs typeface="Arial" panose="020B0604020202020204" pitchFamily="34" charset="0"/>
              </a:rPr>
              <a:t> vấn </a:t>
            </a:r>
            <a:r>
              <a:rPr lang="en-US" sz="4200" dirty="0" err="1">
                <a:latin typeface="Arial" panose="020B0604020202020204" pitchFamily="34" charset="0"/>
                <a:cs typeface="Arial" panose="020B0604020202020204" pitchFamily="34" charset="0"/>
              </a:rPr>
              <a:t>đề</a:t>
            </a:r>
            <a:r>
              <a:rPr lang="en-US" sz="4200" dirty="0">
                <a:latin typeface="Arial" panose="020B0604020202020204" pitchFamily="34" charset="0"/>
                <a:cs typeface="Arial" panose="020B0604020202020204" pitchFamily="34" charset="0"/>
              </a:rPr>
              <a:t> để </a:t>
            </a:r>
            <a:r>
              <a:rPr lang="en-US" sz="4200" dirty="0" err="1">
                <a:latin typeface="Arial" panose="020B0604020202020204" pitchFamily="34" charset="0"/>
                <a:cs typeface="Arial" panose="020B0604020202020204" pitchFamily="34" charset="0"/>
              </a:rPr>
              <a:t>bàn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56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63" t="11098" r="3423" b="8990"/>
          <a:stretch>
            <a:fillRect/>
          </a:stretch>
        </p:blipFill>
        <p:spPr>
          <a:xfrm>
            <a:off x="0" y="0"/>
            <a:ext cx="18288000" cy="10287000"/>
          </a:xfrm>
          <a:prstGeom prst="rect">
            <a:avLst/>
          </a:prstGeom>
        </p:spPr>
      </p:pic>
      <p:pic>
        <p:nvPicPr>
          <p:cNvPr id="2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5685" flipV="1">
            <a:off x="16713721" y="2797242"/>
            <a:ext cx="1995012" cy="943097"/>
          </a:xfrm>
          <a:prstGeom prst="rect">
            <a:avLst/>
          </a:prstGeom>
        </p:spPr>
      </p:pic>
      <p:sp>
        <p:nvSpPr>
          <p:cNvPr id="4" name="TextBox 3"/>
          <p:cNvSpPr txBox="1"/>
          <p:nvPr/>
        </p:nvSpPr>
        <p:spPr>
          <a:xfrm>
            <a:off x="990600" y="665245"/>
            <a:ext cx="10426700" cy="784830"/>
          </a:xfrm>
          <a:prstGeom prst="rect">
            <a:avLst/>
          </a:prstGeom>
          <a:noFill/>
        </p:spPr>
        <p:txBody>
          <a:bodyPr wrap="none" rtlCol="0">
            <a:spAutoFit/>
          </a:bodyPr>
          <a:lstStyle/>
          <a:p>
            <a:r>
              <a:rPr lang="en-US" sz="4500" b="1" dirty="0">
                <a:latin typeface="Arial" panose="020B0604020202020204" pitchFamily="34" charset="0"/>
                <a:cs typeface="Arial" panose="020B0604020202020204" pitchFamily="34" charset="0"/>
              </a:rPr>
              <a:t>1. </a:t>
            </a:r>
            <a:r>
              <a:rPr lang="en-US" sz="4500" b="1" dirty="0" err="1">
                <a:latin typeface="Arial" panose="020B0604020202020204" pitchFamily="34" charset="0"/>
                <a:cs typeface="Arial" panose="020B0604020202020204" pitchFamily="34" charset="0"/>
              </a:rPr>
              <a:t>Ví</a:t>
            </a:r>
            <a:r>
              <a:rPr lang="en-US" sz="4500" b="1" dirty="0">
                <a:latin typeface="Arial" panose="020B0604020202020204" pitchFamily="34" charset="0"/>
                <a:cs typeface="Arial" panose="020B0604020202020204" pitchFamily="34" charset="0"/>
              </a:rPr>
              <a:t> </a:t>
            </a:r>
            <a:r>
              <a:rPr lang="en-US" sz="4500" b="1" dirty="0" err="1">
                <a:latin typeface="Arial" panose="020B0604020202020204" pitchFamily="34" charset="0"/>
                <a:cs typeface="Arial" panose="020B0604020202020204" pitchFamily="34" charset="0"/>
              </a:rPr>
              <a:t>dụ</a:t>
            </a:r>
            <a:r>
              <a:rPr lang="en-US" sz="4500" b="1" dirty="0">
                <a:latin typeface="Arial" panose="020B0604020202020204" pitchFamily="34" charset="0"/>
                <a:cs typeface="Arial" panose="020B0604020202020204" pitchFamily="34" charset="0"/>
              </a:rPr>
              <a:t>: </a:t>
            </a:r>
            <a:r>
              <a:rPr lang="en-US" sz="4500" dirty="0">
                <a:latin typeface="Arial" panose="020B0604020202020204" pitchFamily="34" charset="0"/>
                <a:cs typeface="Arial" panose="020B0604020202020204" pitchFamily="34" charset="0"/>
              </a:rPr>
              <a:t>Văn bản </a:t>
            </a:r>
            <a:r>
              <a:rPr lang="en-US" sz="4500" i="1" dirty="0">
                <a:latin typeface="Arial" panose="020B0604020202020204" pitchFamily="34" charset="0"/>
                <a:cs typeface="Arial" panose="020B0604020202020204" pitchFamily="34" charset="0"/>
              </a:rPr>
              <a:t>“Tri </a:t>
            </a:r>
            <a:r>
              <a:rPr lang="en-US" sz="4500" i="1" dirty="0" err="1">
                <a:latin typeface="Arial" panose="020B0604020202020204" pitchFamily="34" charset="0"/>
                <a:cs typeface="Arial" panose="020B0604020202020204" pitchFamily="34" charset="0"/>
              </a:rPr>
              <a:t>thức</a:t>
            </a:r>
            <a:r>
              <a:rPr lang="en-US" sz="4500" i="1" dirty="0">
                <a:latin typeface="Arial" panose="020B0604020202020204" pitchFamily="34" charset="0"/>
                <a:cs typeface="Arial" panose="020B0604020202020204" pitchFamily="34" charset="0"/>
              </a:rPr>
              <a:t> là </a:t>
            </a:r>
            <a:r>
              <a:rPr lang="en-US" sz="4500" i="1" dirty="0" err="1">
                <a:latin typeface="Arial" panose="020B0604020202020204" pitchFamily="34" charset="0"/>
                <a:cs typeface="Arial" panose="020B0604020202020204" pitchFamily="34" charset="0"/>
              </a:rPr>
              <a:t>sức</a:t>
            </a:r>
            <a:r>
              <a:rPr lang="en-US" sz="4500" i="1" dirty="0">
                <a:latin typeface="Arial" panose="020B0604020202020204" pitchFamily="34" charset="0"/>
                <a:cs typeface="Arial" panose="020B0604020202020204" pitchFamily="34" charset="0"/>
              </a:rPr>
              <a:t> </a:t>
            </a:r>
            <a:r>
              <a:rPr lang="en-US" sz="4500" i="1" dirty="0" err="1">
                <a:latin typeface="Arial" panose="020B0604020202020204" pitchFamily="34" charset="0"/>
                <a:cs typeface="Arial" panose="020B0604020202020204" pitchFamily="34" charset="0"/>
              </a:rPr>
              <a:t>mạnh</a:t>
            </a:r>
            <a:r>
              <a:rPr lang="en-US" sz="4500" i="1" dirty="0">
                <a:latin typeface="Arial" panose="020B0604020202020204" pitchFamily="34" charset="0"/>
                <a:cs typeface="Arial" panose="020B0604020202020204" pitchFamily="34" charset="0"/>
              </a:rPr>
              <a:t>”</a:t>
            </a:r>
          </a:p>
        </p:txBody>
      </p:sp>
      <p:sp>
        <p:nvSpPr>
          <p:cNvPr id="8" name="Rectangle 7"/>
          <p:cNvSpPr/>
          <p:nvPr/>
        </p:nvSpPr>
        <p:spPr>
          <a:xfrm>
            <a:off x="2362200" y="1450075"/>
            <a:ext cx="14249400" cy="3000821"/>
          </a:xfrm>
          <a:prstGeom prst="rect">
            <a:avLst/>
          </a:prstGeom>
        </p:spPr>
        <p:txBody>
          <a:bodyPr wrap="square">
            <a:spAutoFit/>
          </a:bodyPr>
          <a:lstStyle/>
          <a:p>
            <a:pPr algn="just">
              <a:lnSpc>
                <a:spcPct val="150000"/>
              </a:lnSpc>
            </a:pPr>
            <a:r>
              <a:rPr lang="vi-VN" sz="4200" b="1" i="1" dirty="0"/>
              <a:t>Chỉ ra các câu mang luận điểm chính trong bài. Các luận điểm ấy đã diễn đạt được rõ ràng , dứt khoát ý kiến của người viết chưa?</a:t>
            </a:r>
            <a:endParaRPr lang="en-US" sz="4200" b="1" i="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25" y="2071974"/>
            <a:ext cx="1636275" cy="1819234"/>
          </a:xfrm>
          <a:prstGeom prst="rect">
            <a:avLst/>
          </a:prstGeom>
        </p:spPr>
      </p:pic>
      <p:sp>
        <p:nvSpPr>
          <p:cNvPr id="10" name="Rectangle 9"/>
          <p:cNvSpPr/>
          <p:nvPr/>
        </p:nvSpPr>
        <p:spPr>
          <a:xfrm>
            <a:off x="2547427" y="4229100"/>
            <a:ext cx="15163800" cy="5555367"/>
          </a:xfrm>
          <a:prstGeom prst="rect">
            <a:avLst/>
          </a:prstGeom>
        </p:spPr>
        <p:txBody>
          <a:bodyPr wrap="square">
            <a:spAutoFit/>
          </a:bodyPr>
          <a:lstStyle/>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- 2 câu đầu tiên của đoạn mở bài.</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Câu đầu tiên của đoạn thứ 2: đúng là tri thức là sức mạnh.</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- 2 câu kết của đoạn 2.</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Câu mở đoạn 3.</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600"/>
              </a:spcBef>
              <a:spcAft>
                <a:spcPts val="600"/>
              </a:spcAft>
            </a:pPr>
            <a:r>
              <a:rPr lang="pt-BR" sz="4200" dirty="0">
                <a:latin typeface="Arial" panose="020B0604020202020204" pitchFamily="34" charset="0"/>
                <a:ea typeface="Times New Roman" panose="02020603050405020304" pitchFamily="18" charset="0"/>
                <a:cs typeface="Arial" panose="020B0604020202020204" pitchFamily="34" charset="0"/>
              </a:rPr>
              <a:t>- Câu mở đoạn 4 và câu kết đoạn 4.</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11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down)">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1058</Words>
  <Application>Microsoft Office PowerPoint</Application>
  <PresentationFormat>Custom</PresentationFormat>
  <Paragraphs>80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Symbol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Luc</dc:creator>
  <cp:lastModifiedBy>Thao Luc</cp:lastModifiedBy>
  <cp:revision>12</cp:revision>
  <dcterms:created xsi:type="dcterms:W3CDTF">2006-08-16T00:00:00Z</dcterms:created>
  <dcterms:modified xsi:type="dcterms:W3CDTF">2024-06-12T02:53:40Z</dcterms:modified>
  <dc:identifier>DAEtUBLhDZE</dc:identifier>
</cp:coreProperties>
</file>